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  <p:sldMasterId id="2147483716" r:id="rId5"/>
    <p:sldMasterId id="2147483728" r:id="rId6"/>
    <p:sldMasterId id="2147483732" r:id="rId7"/>
    <p:sldMasterId id="2147483686" r:id="rId8"/>
    <p:sldMasterId id="2147483739" r:id="rId9"/>
    <p:sldMasterId id="2147483660" r:id="rId10"/>
  </p:sldMasterIdLst>
  <p:notesMasterIdLst>
    <p:notesMasterId r:id="rId46"/>
  </p:notesMasterIdLst>
  <p:sldIdLst>
    <p:sldId id="256" r:id="rId11"/>
    <p:sldId id="266" r:id="rId12"/>
    <p:sldId id="1426" r:id="rId13"/>
    <p:sldId id="1423" r:id="rId14"/>
    <p:sldId id="1424" r:id="rId15"/>
    <p:sldId id="1427" r:id="rId16"/>
    <p:sldId id="1425" r:id="rId17"/>
    <p:sldId id="1428" r:id="rId18"/>
    <p:sldId id="1429" r:id="rId19"/>
    <p:sldId id="1430" r:id="rId20"/>
    <p:sldId id="1431" r:id="rId21"/>
    <p:sldId id="1433" r:id="rId22"/>
    <p:sldId id="1432" r:id="rId23"/>
    <p:sldId id="1434" r:id="rId24"/>
    <p:sldId id="1401" r:id="rId25"/>
    <p:sldId id="1413" r:id="rId26"/>
    <p:sldId id="1435" r:id="rId27"/>
    <p:sldId id="1437" r:id="rId28"/>
    <p:sldId id="1436" r:id="rId29"/>
    <p:sldId id="1438" r:id="rId30"/>
    <p:sldId id="1439" r:id="rId31"/>
    <p:sldId id="1400" r:id="rId32"/>
    <p:sldId id="1443" r:id="rId33"/>
    <p:sldId id="1442" r:id="rId34"/>
    <p:sldId id="1441" r:id="rId35"/>
    <p:sldId id="1440" r:id="rId36"/>
    <p:sldId id="1415" r:id="rId37"/>
    <p:sldId id="1447" r:id="rId38"/>
    <p:sldId id="1445" r:id="rId39"/>
    <p:sldId id="1446" r:id="rId40"/>
    <p:sldId id="1448" r:id="rId41"/>
    <p:sldId id="1444" r:id="rId42"/>
    <p:sldId id="1419" r:id="rId43"/>
    <p:sldId id="1420" r:id="rId44"/>
    <p:sldId id="140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A8E1C3-3002-1E5C-9A16-FE0EDE36C647}" name="Eliška Doležalová" initials="ED" userId="S::dole02@vse.cz::814c23e1-d75a-4314-a443-d2580581f2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80476"/>
  </p:normalViewPr>
  <p:slideViewPr>
    <p:cSldViewPr snapToGrid="0">
      <p:cViewPr varScale="1">
        <p:scale>
          <a:sx n="102" d="100"/>
          <a:sy n="102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4DD94-9578-7B45-834A-40B969F9DC94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FC0199-7F1A-AB42-B49C-F30E0053F3CC}">
      <dgm:prSet phldrT="[Text]"/>
      <dgm:spPr/>
      <dgm:t>
        <a:bodyPr/>
        <a:lstStyle/>
        <a:p>
          <a:r>
            <a:rPr lang="en-AU" noProof="0" dirty="0"/>
            <a:t>Organizations helping patients</a:t>
          </a:r>
        </a:p>
      </dgm:t>
    </dgm:pt>
    <dgm:pt modelId="{FCEAC12D-820A-6146-8326-9BDF864CDB32}" type="parTrans" cxnId="{091376D3-86DD-1742-812D-D7D65E49AA72}">
      <dgm:prSet/>
      <dgm:spPr/>
      <dgm:t>
        <a:bodyPr/>
        <a:lstStyle/>
        <a:p>
          <a:endParaRPr lang="cs-CZ"/>
        </a:p>
      </dgm:t>
    </dgm:pt>
    <dgm:pt modelId="{AE8D1C87-A36C-2649-80CB-49C9ED6505EB}" type="sibTrans" cxnId="{091376D3-86DD-1742-812D-D7D65E49AA72}">
      <dgm:prSet/>
      <dgm:spPr/>
      <dgm:t>
        <a:bodyPr/>
        <a:lstStyle/>
        <a:p>
          <a:endParaRPr lang="cs-CZ"/>
        </a:p>
      </dgm:t>
    </dgm:pt>
    <dgm:pt modelId="{8E4E60B3-0970-BA47-A669-785367E4A9A3}">
      <dgm:prSet phldrT="[Text]"/>
      <dgm:spPr/>
      <dgm:t>
        <a:bodyPr/>
        <a:lstStyle/>
        <a:p>
          <a:r>
            <a:rPr lang="en-AU" noProof="0" dirty="0"/>
            <a:t>Any organization providing services to patients, must be a legal person</a:t>
          </a:r>
        </a:p>
      </dgm:t>
    </dgm:pt>
    <dgm:pt modelId="{BE0434F2-8FCC-1247-8E7F-3B76D84525EE}" type="parTrans" cxnId="{9C17284C-1888-9B45-93C3-20EE3826EC9A}">
      <dgm:prSet/>
      <dgm:spPr/>
      <dgm:t>
        <a:bodyPr/>
        <a:lstStyle/>
        <a:p>
          <a:endParaRPr lang="cs-CZ"/>
        </a:p>
      </dgm:t>
    </dgm:pt>
    <dgm:pt modelId="{7C1DB9F7-ABDD-134A-A0AE-ECFFF6B20873}" type="sibTrans" cxnId="{9C17284C-1888-9B45-93C3-20EE3826EC9A}">
      <dgm:prSet/>
      <dgm:spPr/>
      <dgm:t>
        <a:bodyPr/>
        <a:lstStyle/>
        <a:p>
          <a:endParaRPr lang="cs-CZ"/>
        </a:p>
      </dgm:t>
    </dgm:pt>
    <dgm:pt modelId="{A404356C-C1AC-DA4F-9EDD-3C3FE59DF60D}">
      <dgm:prSet phldrT="[Text]"/>
      <dgm:spPr/>
      <dgm:t>
        <a:bodyPr/>
        <a:lstStyle/>
        <a:p>
          <a:r>
            <a:rPr lang="en-AU" noProof="0" dirty="0"/>
            <a:t>156 organizations profiled at the MoH website</a:t>
          </a:r>
        </a:p>
      </dgm:t>
    </dgm:pt>
    <dgm:pt modelId="{CCC3C173-6B07-7F44-AC3C-B7F05D9D9D2B}" type="parTrans" cxnId="{CD82228A-9943-D04B-BF48-EF4B1C021082}">
      <dgm:prSet/>
      <dgm:spPr/>
      <dgm:t>
        <a:bodyPr/>
        <a:lstStyle/>
        <a:p>
          <a:endParaRPr lang="cs-CZ"/>
        </a:p>
      </dgm:t>
    </dgm:pt>
    <dgm:pt modelId="{760A6347-29DA-7040-BA8C-352EB88EB541}" type="sibTrans" cxnId="{CD82228A-9943-D04B-BF48-EF4B1C021082}">
      <dgm:prSet/>
      <dgm:spPr/>
      <dgm:t>
        <a:bodyPr/>
        <a:lstStyle/>
        <a:p>
          <a:endParaRPr lang="cs-CZ"/>
        </a:p>
      </dgm:t>
    </dgm:pt>
    <dgm:pt modelId="{A7F9BF56-054B-F646-AC32-FD00EBDADB82}">
      <dgm:prSet phldrT="[Text]"/>
      <dgm:spPr/>
      <dgm:t>
        <a:bodyPr/>
        <a:lstStyle/>
        <a:p>
          <a:r>
            <a:rPr lang="en-AU" noProof="0" dirty="0"/>
            <a:t>Patient organizations</a:t>
          </a:r>
        </a:p>
      </dgm:t>
    </dgm:pt>
    <dgm:pt modelId="{AB5776C3-9357-AE4D-A9CA-42F97CBA5773}" type="parTrans" cxnId="{45CCFCB3-19D6-A148-B1E9-855B2BE7E277}">
      <dgm:prSet/>
      <dgm:spPr/>
      <dgm:t>
        <a:bodyPr/>
        <a:lstStyle/>
        <a:p>
          <a:endParaRPr lang="cs-CZ"/>
        </a:p>
      </dgm:t>
    </dgm:pt>
    <dgm:pt modelId="{FD067123-182B-B041-B47E-04AA55DA33E5}" type="sibTrans" cxnId="{45CCFCB3-19D6-A148-B1E9-855B2BE7E277}">
      <dgm:prSet/>
      <dgm:spPr/>
      <dgm:t>
        <a:bodyPr/>
        <a:lstStyle/>
        <a:p>
          <a:endParaRPr lang="cs-CZ"/>
        </a:p>
      </dgm:t>
    </dgm:pt>
    <dgm:pt modelId="{A42F9D97-0283-C146-871B-EA4D9DA7D0D0}">
      <dgm:prSet phldrT="[Text]"/>
      <dgm:spPr/>
      <dgm:t>
        <a:bodyPr/>
        <a:lstStyle/>
        <a:p>
          <a:r>
            <a:rPr lang="en-AU" noProof="0" dirty="0"/>
            <a:t> Must be a legal person and meet a legal definition of pat. organization</a:t>
          </a:r>
        </a:p>
      </dgm:t>
    </dgm:pt>
    <dgm:pt modelId="{29B1F3B4-96C9-EE42-A40E-519AEAC5FDC2}" type="parTrans" cxnId="{F5AF272A-56C8-C34B-937B-4D7DC7C19CAC}">
      <dgm:prSet/>
      <dgm:spPr/>
      <dgm:t>
        <a:bodyPr/>
        <a:lstStyle/>
        <a:p>
          <a:endParaRPr lang="cs-CZ"/>
        </a:p>
      </dgm:t>
    </dgm:pt>
    <dgm:pt modelId="{DBEB743D-E719-CF43-9BFA-FDF57C2B1314}" type="sibTrans" cxnId="{F5AF272A-56C8-C34B-937B-4D7DC7C19CAC}">
      <dgm:prSet/>
      <dgm:spPr/>
      <dgm:t>
        <a:bodyPr/>
        <a:lstStyle/>
        <a:p>
          <a:endParaRPr lang="cs-CZ"/>
        </a:p>
      </dgm:t>
    </dgm:pt>
    <dgm:pt modelId="{36895A96-3D5C-7445-B17B-F4170A162A37}">
      <dgm:prSet phldrT="[Text]"/>
      <dgm:spPr/>
      <dgm:t>
        <a:bodyPr/>
        <a:lstStyle/>
        <a:p>
          <a:r>
            <a:rPr lang="en-AU" noProof="0" dirty="0"/>
            <a:t>41 organizations certified by MoH (1</a:t>
          </a:r>
          <a:r>
            <a:rPr lang="en-AU" baseline="30000" noProof="0" dirty="0"/>
            <a:t>st</a:t>
          </a:r>
          <a:r>
            <a:rPr lang="en-AU" noProof="0" dirty="0"/>
            <a:t> Apr 2024)</a:t>
          </a:r>
        </a:p>
      </dgm:t>
    </dgm:pt>
    <dgm:pt modelId="{73D2F85E-4743-6645-A05B-78FC1990F135}" type="parTrans" cxnId="{EE40E6BF-2CCD-9248-9C84-41045F59C4ED}">
      <dgm:prSet/>
      <dgm:spPr/>
      <dgm:t>
        <a:bodyPr/>
        <a:lstStyle/>
        <a:p>
          <a:endParaRPr lang="cs-CZ"/>
        </a:p>
      </dgm:t>
    </dgm:pt>
    <dgm:pt modelId="{D09796C5-C7CE-1A42-B20C-95FC7DC8A7D3}" type="sibTrans" cxnId="{EE40E6BF-2CCD-9248-9C84-41045F59C4ED}">
      <dgm:prSet/>
      <dgm:spPr/>
      <dgm:t>
        <a:bodyPr/>
        <a:lstStyle/>
        <a:p>
          <a:endParaRPr lang="cs-CZ"/>
        </a:p>
      </dgm:t>
    </dgm:pt>
    <dgm:pt modelId="{74FF3DA5-5A44-8842-981B-1C36613E43DE}">
      <dgm:prSet phldrT="[Text]"/>
      <dgm:spPr/>
      <dgm:t>
        <a:bodyPr/>
        <a:lstStyle/>
        <a:p>
          <a:endParaRPr lang="en-AU" noProof="0" dirty="0"/>
        </a:p>
      </dgm:t>
    </dgm:pt>
    <dgm:pt modelId="{89B5CBB1-E8BC-8140-BDCA-6AA29F1EE86E}" type="parTrans" cxnId="{AFCB4729-1C4D-1D49-95D0-5E68E75B041D}">
      <dgm:prSet/>
      <dgm:spPr/>
      <dgm:t>
        <a:bodyPr/>
        <a:lstStyle/>
        <a:p>
          <a:endParaRPr lang="cs-CZ"/>
        </a:p>
      </dgm:t>
    </dgm:pt>
    <dgm:pt modelId="{98ED674F-43DE-5F46-BA39-91B86669C66B}" type="sibTrans" cxnId="{AFCB4729-1C4D-1D49-95D0-5E68E75B041D}">
      <dgm:prSet/>
      <dgm:spPr/>
      <dgm:t>
        <a:bodyPr/>
        <a:lstStyle/>
        <a:p>
          <a:endParaRPr lang="cs-CZ"/>
        </a:p>
      </dgm:t>
    </dgm:pt>
    <dgm:pt modelId="{6C963090-BC4D-4C4C-8643-69CC0CDB4518}" type="pres">
      <dgm:prSet presAssocID="{04A4DD94-9578-7B45-834A-40B969F9DC9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255B740-AD6F-9F4E-B046-1ED4B0859776}" type="pres">
      <dgm:prSet presAssocID="{0FFC0199-7F1A-AB42-B49C-F30E0053F3CC}" presName="circle1" presStyleLbl="node1" presStyleIdx="0" presStyleCnt="2"/>
      <dgm:spPr/>
    </dgm:pt>
    <dgm:pt modelId="{866B6F34-78E0-BE4F-BB39-67A40ACFF323}" type="pres">
      <dgm:prSet presAssocID="{0FFC0199-7F1A-AB42-B49C-F30E0053F3CC}" presName="space" presStyleCnt="0"/>
      <dgm:spPr/>
    </dgm:pt>
    <dgm:pt modelId="{3317AA19-D5A0-6843-9E64-635B1E213F02}" type="pres">
      <dgm:prSet presAssocID="{0FFC0199-7F1A-AB42-B49C-F30E0053F3CC}" presName="rect1" presStyleLbl="alignAcc1" presStyleIdx="0" presStyleCnt="2"/>
      <dgm:spPr/>
    </dgm:pt>
    <dgm:pt modelId="{834431FD-3F29-7A43-8F7B-0F219CDA3008}" type="pres">
      <dgm:prSet presAssocID="{A7F9BF56-054B-F646-AC32-FD00EBDADB82}" presName="vertSpace2" presStyleLbl="node1" presStyleIdx="0" presStyleCnt="2"/>
      <dgm:spPr/>
    </dgm:pt>
    <dgm:pt modelId="{3BDA803A-DB88-AC4F-A0A6-8F51FB36ECAF}" type="pres">
      <dgm:prSet presAssocID="{A7F9BF56-054B-F646-AC32-FD00EBDADB82}" presName="circle2" presStyleLbl="node1" presStyleIdx="1" presStyleCnt="2"/>
      <dgm:spPr/>
    </dgm:pt>
    <dgm:pt modelId="{3E398504-CBE6-1F40-9F04-5DF945FD430A}" type="pres">
      <dgm:prSet presAssocID="{A7F9BF56-054B-F646-AC32-FD00EBDADB82}" presName="rect2" presStyleLbl="alignAcc1" presStyleIdx="1" presStyleCnt="2"/>
      <dgm:spPr/>
    </dgm:pt>
    <dgm:pt modelId="{A81B7DB9-F11E-FA49-B82B-1F065C064E5C}" type="pres">
      <dgm:prSet presAssocID="{0FFC0199-7F1A-AB42-B49C-F30E0053F3CC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B2A92D89-6A12-DA40-89A4-6DAD59855864}" type="pres">
      <dgm:prSet presAssocID="{0FFC0199-7F1A-AB42-B49C-F30E0053F3CC}" presName="rect1ChTx" presStyleLbl="alignAcc1" presStyleIdx="1" presStyleCnt="2">
        <dgm:presLayoutVars>
          <dgm:bulletEnabled val="1"/>
        </dgm:presLayoutVars>
      </dgm:prSet>
      <dgm:spPr/>
    </dgm:pt>
    <dgm:pt modelId="{3375B526-E8E7-8449-820A-0CB24ED59061}" type="pres">
      <dgm:prSet presAssocID="{A7F9BF56-054B-F646-AC32-FD00EBDADB82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ACCE3402-AC2E-504B-B51E-323F80A51ED7}" type="pres">
      <dgm:prSet presAssocID="{A7F9BF56-054B-F646-AC32-FD00EBDADB82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DAE40906-A9C9-C44D-B6A6-096E48976B98}" type="presOf" srcId="{A42F9D97-0283-C146-871B-EA4D9DA7D0D0}" destId="{ACCE3402-AC2E-504B-B51E-323F80A51ED7}" srcOrd="0" destOrd="0" presId="urn:microsoft.com/office/officeart/2005/8/layout/target3"/>
    <dgm:cxn modelId="{AFCB4729-1C4D-1D49-95D0-5E68E75B041D}" srcId="{0FFC0199-7F1A-AB42-B49C-F30E0053F3CC}" destId="{74FF3DA5-5A44-8842-981B-1C36613E43DE}" srcOrd="2" destOrd="0" parTransId="{89B5CBB1-E8BC-8140-BDCA-6AA29F1EE86E}" sibTransId="{98ED674F-43DE-5F46-BA39-91B86669C66B}"/>
    <dgm:cxn modelId="{F5AF272A-56C8-C34B-937B-4D7DC7C19CAC}" srcId="{A7F9BF56-054B-F646-AC32-FD00EBDADB82}" destId="{A42F9D97-0283-C146-871B-EA4D9DA7D0D0}" srcOrd="0" destOrd="0" parTransId="{29B1F3B4-96C9-EE42-A40E-519AEAC5FDC2}" sibTransId="{DBEB743D-E719-CF43-9BFA-FDF57C2B1314}"/>
    <dgm:cxn modelId="{9C17284C-1888-9B45-93C3-20EE3826EC9A}" srcId="{0FFC0199-7F1A-AB42-B49C-F30E0053F3CC}" destId="{8E4E60B3-0970-BA47-A669-785367E4A9A3}" srcOrd="0" destOrd="0" parTransId="{BE0434F2-8FCC-1247-8E7F-3B76D84525EE}" sibTransId="{7C1DB9F7-ABDD-134A-A0AE-ECFFF6B20873}"/>
    <dgm:cxn modelId="{4641896A-F037-3243-BE45-3E6451EF2BC4}" type="presOf" srcId="{74FF3DA5-5A44-8842-981B-1C36613E43DE}" destId="{B2A92D89-6A12-DA40-89A4-6DAD59855864}" srcOrd="0" destOrd="2" presId="urn:microsoft.com/office/officeart/2005/8/layout/target3"/>
    <dgm:cxn modelId="{09E4046B-D828-BC47-9B7D-1853A891CF72}" type="presOf" srcId="{0FFC0199-7F1A-AB42-B49C-F30E0053F3CC}" destId="{3317AA19-D5A0-6843-9E64-635B1E213F02}" srcOrd="0" destOrd="0" presId="urn:microsoft.com/office/officeart/2005/8/layout/target3"/>
    <dgm:cxn modelId="{BBFBFF77-3231-4748-83DA-F3B17F00D64B}" type="presOf" srcId="{A7F9BF56-054B-F646-AC32-FD00EBDADB82}" destId="{3375B526-E8E7-8449-820A-0CB24ED59061}" srcOrd="1" destOrd="0" presId="urn:microsoft.com/office/officeart/2005/8/layout/target3"/>
    <dgm:cxn modelId="{CD82228A-9943-D04B-BF48-EF4B1C021082}" srcId="{0FFC0199-7F1A-AB42-B49C-F30E0053F3CC}" destId="{A404356C-C1AC-DA4F-9EDD-3C3FE59DF60D}" srcOrd="1" destOrd="0" parTransId="{CCC3C173-6B07-7F44-AC3C-B7F05D9D9D2B}" sibTransId="{760A6347-29DA-7040-BA8C-352EB88EB541}"/>
    <dgm:cxn modelId="{B1B0A1A4-F886-B64F-9838-7B4D1D9C469E}" type="presOf" srcId="{A7F9BF56-054B-F646-AC32-FD00EBDADB82}" destId="{3E398504-CBE6-1F40-9F04-5DF945FD430A}" srcOrd="0" destOrd="0" presId="urn:microsoft.com/office/officeart/2005/8/layout/target3"/>
    <dgm:cxn modelId="{0C895DA8-957E-9B4D-8757-0CB34FA70E84}" type="presOf" srcId="{8E4E60B3-0970-BA47-A669-785367E4A9A3}" destId="{B2A92D89-6A12-DA40-89A4-6DAD59855864}" srcOrd="0" destOrd="0" presId="urn:microsoft.com/office/officeart/2005/8/layout/target3"/>
    <dgm:cxn modelId="{45CCFCB3-19D6-A148-B1E9-855B2BE7E277}" srcId="{04A4DD94-9578-7B45-834A-40B969F9DC94}" destId="{A7F9BF56-054B-F646-AC32-FD00EBDADB82}" srcOrd="1" destOrd="0" parTransId="{AB5776C3-9357-AE4D-A9CA-42F97CBA5773}" sibTransId="{FD067123-182B-B041-B47E-04AA55DA33E5}"/>
    <dgm:cxn modelId="{8E37CFB6-BA15-B844-B792-0E8E87884552}" type="presOf" srcId="{04A4DD94-9578-7B45-834A-40B969F9DC94}" destId="{6C963090-BC4D-4C4C-8643-69CC0CDB4518}" srcOrd="0" destOrd="0" presId="urn:microsoft.com/office/officeart/2005/8/layout/target3"/>
    <dgm:cxn modelId="{433F27BB-281E-C54F-A2E6-440A4E0228C2}" type="presOf" srcId="{A404356C-C1AC-DA4F-9EDD-3C3FE59DF60D}" destId="{B2A92D89-6A12-DA40-89A4-6DAD59855864}" srcOrd="0" destOrd="1" presId="urn:microsoft.com/office/officeart/2005/8/layout/target3"/>
    <dgm:cxn modelId="{EE40E6BF-2CCD-9248-9C84-41045F59C4ED}" srcId="{A7F9BF56-054B-F646-AC32-FD00EBDADB82}" destId="{36895A96-3D5C-7445-B17B-F4170A162A37}" srcOrd="1" destOrd="0" parTransId="{73D2F85E-4743-6645-A05B-78FC1990F135}" sibTransId="{D09796C5-C7CE-1A42-B20C-95FC7DC8A7D3}"/>
    <dgm:cxn modelId="{5E561AD3-D27F-6B49-B0D5-91E501F8A890}" type="presOf" srcId="{36895A96-3D5C-7445-B17B-F4170A162A37}" destId="{ACCE3402-AC2E-504B-B51E-323F80A51ED7}" srcOrd="0" destOrd="1" presId="urn:microsoft.com/office/officeart/2005/8/layout/target3"/>
    <dgm:cxn modelId="{091376D3-86DD-1742-812D-D7D65E49AA72}" srcId="{04A4DD94-9578-7B45-834A-40B969F9DC94}" destId="{0FFC0199-7F1A-AB42-B49C-F30E0053F3CC}" srcOrd="0" destOrd="0" parTransId="{FCEAC12D-820A-6146-8326-9BDF864CDB32}" sibTransId="{AE8D1C87-A36C-2649-80CB-49C9ED6505EB}"/>
    <dgm:cxn modelId="{90907AE6-A52B-7546-BA3D-2A6947F11F87}" type="presOf" srcId="{0FFC0199-7F1A-AB42-B49C-F30E0053F3CC}" destId="{A81B7DB9-F11E-FA49-B82B-1F065C064E5C}" srcOrd="1" destOrd="0" presId="urn:microsoft.com/office/officeart/2005/8/layout/target3"/>
    <dgm:cxn modelId="{C15215B3-0069-A24A-9F5C-E88ADA87DA3F}" type="presParOf" srcId="{6C963090-BC4D-4C4C-8643-69CC0CDB4518}" destId="{0255B740-AD6F-9F4E-B046-1ED4B0859776}" srcOrd="0" destOrd="0" presId="urn:microsoft.com/office/officeart/2005/8/layout/target3"/>
    <dgm:cxn modelId="{AC799D7B-4B0F-CD43-9479-D1D309F4DE61}" type="presParOf" srcId="{6C963090-BC4D-4C4C-8643-69CC0CDB4518}" destId="{866B6F34-78E0-BE4F-BB39-67A40ACFF323}" srcOrd="1" destOrd="0" presId="urn:microsoft.com/office/officeart/2005/8/layout/target3"/>
    <dgm:cxn modelId="{2F8344B3-BF55-1744-9B42-EA173C876BED}" type="presParOf" srcId="{6C963090-BC4D-4C4C-8643-69CC0CDB4518}" destId="{3317AA19-D5A0-6843-9E64-635B1E213F02}" srcOrd="2" destOrd="0" presId="urn:microsoft.com/office/officeart/2005/8/layout/target3"/>
    <dgm:cxn modelId="{26E178C8-0381-BC40-A716-C2D88DE00074}" type="presParOf" srcId="{6C963090-BC4D-4C4C-8643-69CC0CDB4518}" destId="{834431FD-3F29-7A43-8F7B-0F219CDA3008}" srcOrd="3" destOrd="0" presId="urn:microsoft.com/office/officeart/2005/8/layout/target3"/>
    <dgm:cxn modelId="{AD389661-1892-1149-AE05-DC3DA059F784}" type="presParOf" srcId="{6C963090-BC4D-4C4C-8643-69CC0CDB4518}" destId="{3BDA803A-DB88-AC4F-A0A6-8F51FB36ECAF}" srcOrd="4" destOrd="0" presId="urn:microsoft.com/office/officeart/2005/8/layout/target3"/>
    <dgm:cxn modelId="{C33DCBCC-1628-7F46-8EAE-7599C883A925}" type="presParOf" srcId="{6C963090-BC4D-4C4C-8643-69CC0CDB4518}" destId="{3E398504-CBE6-1F40-9F04-5DF945FD430A}" srcOrd="5" destOrd="0" presId="urn:microsoft.com/office/officeart/2005/8/layout/target3"/>
    <dgm:cxn modelId="{CB9F57D7-EE60-1E42-BED7-42A83768D92D}" type="presParOf" srcId="{6C963090-BC4D-4C4C-8643-69CC0CDB4518}" destId="{A81B7DB9-F11E-FA49-B82B-1F065C064E5C}" srcOrd="6" destOrd="0" presId="urn:microsoft.com/office/officeart/2005/8/layout/target3"/>
    <dgm:cxn modelId="{5E3E1EC9-A8B8-6146-90DA-17B1293474CA}" type="presParOf" srcId="{6C963090-BC4D-4C4C-8643-69CC0CDB4518}" destId="{B2A92D89-6A12-DA40-89A4-6DAD59855864}" srcOrd="7" destOrd="0" presId="urn:microsoft.com/office/officeart/2005/8/layout/target3"/>
    <dgm:cxn modelId="{B152CDC6-F0CC-2F41-AEF6-A3C80A715998}" type="presParOf" srcId="{6C963090-BC4D-4C4C-8643-69CC0CDB4518}" destId="{3375B526-E8E7-8449-820A-0CB24ED59061}" srcOrd="8" destOrd="0" presId="urn:microsoft.com/office/officeart/2005/8/layout/target3"/>
    <dgm:cxn modelId="{3E510C4A-FC5F-E34F-BEF5-205AAB87A8BF}" type="presParOf" srcId="{6C963090-BC4D-4C4C-8643-69CC0CDB4518}" destId="{ACCE3402-AC2E-504B-B51E-323F80A51ED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1F778-A38B-704B-A2D1-69680FD5C64E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F0006E6E-13B7-634E-96AF-F6539F202A25}">
      <dgm:prSet phldrT="[Text]" custT="1"/>
      <dgm:spPr/>
      <dgm:t>
        <a:bodyPr/>
        <a:lstStyle/>
        <a:p>
          <a:r>
            <a:rPr lang="en-AU" sz="2400" noProof="0" dirty="0"/>
            <a:t>Disease specific</a:t>
          </a:r>
        </a:p>
      </dgm:t>
    </dgm:pt>
    <dgm:pt modelId="{EEFC0E2A-15E0-8B40-986F-A9F1DD495CD5}" type="parTrans" cxnId="{9A7D3B2A-9E0D-EE43-A2EC-E076A87E0D50}">
      <dgm:prSet/>
      <dgm:spPr/>
      <dgm:t>
        <a:bodyPr/>
        <a:lstStyle/>
        <a:p>
          <a:endParaRPr lang="cs-CZ"/>
        </a:p>
      </dgm:t>
    </dgm:pt>
    <dgm:pt modelId="{3F6710C1-FE2A-124B-9681-E5FE734F479A}" type="sibTrans" cxnId="{9A7D3B2A-9E0D-EE43-A2EC-E076A87E0D50}">
      <dgm:prSet/>
      <dgm:spPr/>
      <dgm:t>
        <a:bodyPr/>
        <a:lstStyle/>
        <a:p>
          <a:endParaRPr lang="cs-CZ"/>
        </a:p>
      </dgm:t>
    </dgm:pt>
    <dgm:pt modelId="{EE4422D9-4BE2-2049-AC6C-22A01F2717EB}">
      <dgm:prSet phldrT="[Text]" custT="1"/>
      <dgm:spPr/>
      <dgm:t>
        <a:bodyPr/>
        <a:lstStyle/>
        <a:p>
          <a:r>
            <a:rPr lang="en-AU" sz="1600" noProof="0" dirty="0"/>
            <a:t>Regional, national, pan-European</a:t>
          </a:r>
        </a:p>
      </dgm:t>
    </dgm:pt>
    <dgm:pt modelId="{7C010A5C-DC25-8E43-AA43-167AF49E5BD7}" type="parTrans" cxnId="{D1F504CB-1B3D-5749-B4E1-8A346C53E00A}">
      <dgm:prSet/>
      <dgm:spPr/>
      <dgm:t>
        <a:bodyPr/>
        <a:lstStyle/>
        <a:p>
          <a:endParaRPr lang="cs-CZ"/>
        </a:p>
      </dgm:t>
    </dgm:pt>
    <dgm:pt modelId="{2B0BEAB2-6923-2540-B1B1-8E3870DCCA4C}" type="sibTrans" cxnId="{D1F504CB-1B3D-5749-B4E1-8A346C53E00A}">
      <dgm:prSet/>
      <dgm:spPr/>
      <dgm:t>
        <a:bodyPr/>
        <a:lstStyle/>
        <a:p>
          <a:endParaRPr lang="cs-CZ"/>
        </a:p>
      </dgm:t>
    </dgm:pt>
    <dgm:pt modelId="{FA612F9D-7B6E-444A-8D78-6D8497709334}">
      <dgm:prSet phldrT="[Text]" custT="1"/>
      <dgm:spPr/>
      <dgm:t>
        <a:bodyPr/>
        <a:lstStyle/>
        <a:p>
          <a:r>
            <a:rPr lang="en-AU" sz="1800" noProof="0" dirty="0"/>
            <a:t>Umbrella organizations</a:t>
          </a:r>
        </a:p>
      </dgm:t>
    </dgm:pt>
    <dgm:pt modelId="{AA18C4E4-C517-EF41-AD1A-BEDF1C52EC71}" type="parTrans" cxnId="{7825CC43-5A8E-F043-9017-ACAF41484FF0}">
      <dgm:prSet/>
      <dgm:spPr/>
      <dgm:t>
        <a:bodyPr/>
        <a:lstStyle/>
        <a:p>
          <a:endParaRPr lang="cs-CZ"/>
        </a:p>
      </dgm:t>
    </dgm:pt>
    <dgm:pt modelId="{DE251783-2543-9247-ADF9-9C927A4510C4}" type="sibTrans" cxnId="{7825CC43-5A8E-F043-9017-ACAF41484FF0}">
      <dgm:prSet/>
      <dgm:spPr/>
      <dgm:t>
        <a:bodyPr/>
        <a:lstStyle/>
        <a:p>
          <a:endParaRPr lang="cs-CZ"/>
        </a:p>
      </dgm:t>
    </dgm:pt>
    <dgm:pt modelId="{052A356D-5028-CA49-A373-90DFA3E615B5}">
      <dgm:prSet phldrT="[Text]"/>
      <dgm:spPr/>
      <dgm:t>
        <a:bodyPr/>
        <a:lstStyle/>
        <a:p>
          <a:endParaRPr lang="cs-CZ" dirty="0"/>
        </a:p>
      </dgm:t>
    </dgm:pt>
    <dgm:pt modelId="{6D543884-37AE-7949-A656-E647B7EE7A81}" type="parTrans" cxnId="{FC284C00-9C8E-EF40-848A-6AE765BBE722}">
      <dgm:prSet/>
      <dgm:spPr/>
      <dgm:t>
        <a:bodyPr/>
        <a:lstStyle/>
        <a:p>
          <a:endParaRPr lang="cs-CZ"/>
        </a:p>
      </dgm:t>
    </dgm:pt>
    <dgm:pt modelId="{D34846BF-E1EF-4742-9EE1-780DD76BDCE4}" type="sibTrans" cxnId="{FC284C00-9C8E-EF40-848A-6AE765BBE722}">
      <dgm:prSet/>
      <dgm:spPr/>
      <dgm:t>
        <a:bodyPr/>
        <a:lstStyle/>
        <a:p>
          <a:endParaRPr lang="cs-CZ"/>
        </a:p>
      </dgm:t>
    </dgm:pt>
    <dgm:pt modelId="{29512FD3-9010-9B47-8BB8-AE4E5FAD6B46}" type="pres">
      <dgm:prSet presAssocID="{B881F778-A38B-704B-A2D1-69680FD5C6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9C2A378-B35F-654A-9A84-BFABCA91FF9A}" type="pres">
      <dgm:prSet presAssocID="{F0006E6E-13B7-634E-96AF-F6539F202A25}" presName="gear1" presStyleLbl="node1" presStyleIdx="0" presStyleCnt="3">
        <dgm:presLayoutVars>
          <dgm:chMax val="1"/>
          <dgm:bulletEnabled val="1"/>
        </dgm:presLayoutVars>
      </dgm:prSet>
      <dgm:spPr/>
    </dgm:pt>
    <dgm:pt modelId="{CFE12110-D5A5-D04F-A55B-296141053377}" type="pres">
      <dgm:prSet presAssocID="{F0006E6E-13B7-634E-96AF-F6539F202A25}" presName="gear1srcNode" presStyleLbl="node1" presStyleIdx="0" presStyleCnt="3"/>
      <dgm:spPr/>
    </dgm:pt>
    <dgm:pt modelId="{6551EC9D-D501-CB40-915A-20C5FCDAD21F}" type="pres">
      <dgm:prSet presAssocID="{F0006E6E-13B7-634E-96AF-F6539F202A25}" presName="gear1dstNode" presStyleLbl="node1" presStyleIdx="0" presStyleCnt="3"/>
      <dgm:spPr/>
    </dgm:pt>
    <dgm:pt modelId="{2ED088A8-0B6B-8046-A239-03FB42961284}" type="pres">
      <dgm:prSet presAssocID="{EE4422D9-4BE2-2049-AC6C-22A01F2717EB}" presName="gear2" presStyleLbl="node1" presStyleIdx="1" presStyleCnt="3">
        <dgm:presLayoutVars>
          <dgm:chMax val="1"/>
          <dgm:bulletEnabled val="1"/>
        </dgm:presLayoutVars>
      </dgm:prSet>
      <dgm:spPr/>
    </dgm:pt>
    <dgm:pt modelId="{B15661FF-1C24-B44B-9E74-2C4B9EB1BB5D}" type="pres">
      <dgm:prSet presAssocID="{EE4422D9-4BE2-2049-AC6C-22A01F2717EB}" presName="gear2srcNode" presStyleLbl="node1" presStyleIdx="1" presStyleCnt="3"/>
      <dgm:spPr/>
    </dgm:pt>
    <dgm:pt modelId="{71085B7A-522C-3E41-BD44-3CFDD8582192}" type="pres">
      <dgm:prSet presAssocID="{EE4422D9-4BE2-2049-AC6C-22A01F2717EB}" presName="gear2dstNode" presStyleLbl="node1" presStyleIdx="1" presStyleCnt="3"/>
      <dgm:spPr/>
    </dgm:pt>
    <dgm:pt modelId="{9A791A9B-7C4A-2A4D-86EF-8E3D8352FFF1}" type="pres">
      <dgm:prSet presAssocID="{FA612F9D-7B6E-444A-8D78-6D8497709334}" presName="gear3" presStyleLbl="node1" presStyleIdx="2" presStyleCnt="3"/>
      <dgm:spPr/>
    </dgm:pt>
    <dgm:pt modelId="{8A04D527-9B0F-DB44-88BC-088DB343AAFB}" type="pres">
      <dgm:prSet presAssocID="{FA612F9D-7B6E-444A-8D78-6D849770933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BB2C5B6-9A85-6542-8D66-6BA2856DF1A8}" type="pres">
      <dgm:prSet presAssocID="{FA612F9D-7B6E-444A-8D78-6D8497709334}" presName="gear3srcNode" presStyleLbl="node1" presStyleIdx="2" presStyleCnt="3"/>
      <dgm:spPr/>
    </dgm:pt>
    <dgm:pt modelId="{0A8AD681-FECE-A24F-BB1A-5D4FB05860E6}" type="pres">
      <dgm:prSet presAssocID="{FA612F9D-7B6E-444A-8D78-6D8497709334}" presName="gear3dstNode" presStyleLbl="node1" presStyleIdx="2" presStyleCnt="3"/>
      <dgm:spPr/>
    </dgm:pt>
    <dgm:pt modelId="{29264ED4-0999-CB4C-A90E-A03D5A2060AC}" type="pres">
      <dgm:prSet presAssocID="{3F6710C1-FE2A-124B-9681-E5FE734F479A}" presName="connector1" presStyleLbl="sibTrans2D1" presStyleIdx="0" presStyleCnt="3"/>
      <dgm:spPr/>
    </dgm:pt>
    <dgm:pt modelId="{F4D9F8B1-58A7-914C-A67D-564C9F8F7BAE}" type="pres">
      <dgm:prSet presAssocID="{2B0BEAB2-6923-2540-B1B1-8E3870DCCA4C}" presName="connector2" presStyleLbl="sibTrans2D1" presStyleIdx="1" presStyleCnt="3"/>
      <dgm:spPr/>
    </dgm:pt>
    <dgm:pt modelId="{8B024264-3C99-E240-9AED-10B16F20EAF7}" type="pres">
      <dgm:prSet presAssocID="{DE251783-2543-9247-ADF9-9C927A4510C4}" presName="connector3" presStyleLbl="sibTrans2D1" presStyleIdx="2" presStyleCnt="3"/>
      <dgm:spPr/>
    </dgm:pt>
  </dgm:ptLst>
  <dgm:cxnLst>
    <dgm:cxn modelId="{FC284C00-9C8E-EF40-848A-6AE765BBE722}" srcId="{B881F778-A38B-704B-A2D1-69680FD5C64E}" destId="{052A356D-5028-CA49-A373-90DFA3E615B5}" srcOrd="3" destOrd="0" parTransId="{6D543884-37AE-7949-A656-E647B7EE7A81}" sibTransId="{D34846BF-E1EF-4742-9EE1-780DD76BDCE4}"/>
    <dgm:cxn modelId="{DA5B9901-1802-A745-BAF4-3B1643066DB0}" type="presOf" srcId="{3F6710C1-FE2A-124B-9681-E5FE734F479A}" destId="{29264ED4-0999-CB4C-A90E-A03D5A2060AC}" srcOrd="0" destOrd="0" presId="urn:microsoft.com/office/officeart/2005/8/layout/gear1"/>
    <dgm:cxn modelId="{9A7D3B2A-9E0D-EE43-A2EC-E076A87E0D50}" srcId="{B881F778-A38B-704B-A2D1-69680FD5C64E}" destId="{F0006E6E-13B7-634E-96AF-F6539F202A25}" srcOrd="0" destOrd="0" parTransId="{EEFC0E2A-15E0-8B40-986F-A9F1DD495CD5}" sibTransId="{3F6710C1-FE2A-124B-9681-E5FE734F479A}"/>
    <dgm:cxn modelId="{034F632A-DFD5-8C41-A346-B423D50EB73D}" type="presOf" srcId="{F0006E6E-13B7-634E-96AF-F6539F202A25}" destId="{6551EC9D-D501-CB40-915A-20C5FCDAD21F}" srcOrd="2" destOrd="0" presId="urn:microsoft.com/office/officeart/2005/8/layout/gear1"/>
    <dgm:cxn modelId="{0A3EAE2A-9300-1449-8DDA-CAE9F79A30C9}" type="presOf" srcId="{FA612F9D-7B6E-444A-8D78-6D8497709334}" destId="{8A04D527-9B0F-DB44-88BC-088DB343AAFB}" srcOrd="1" destOrd="0" presId="urn:microsoft.com/office/officeart/2005/8/layout/gear1"/>
    <dgm:cxn modelId="{7825CC43-5A8E-F043-9017-ACAF41484FF0}" srcId="{B881F778-A38B-704B-A2D1-69680FD5C64E}" destId="{FA612F9D-7B6E-444A-8D78-6D8497709334}" srcOrd="2" destOrd="0" parTransId="{AA18C4E4-C517-EF41-AD1A-BEDF1C52EC71}" sibTransId="{DE251783-2543-9247-ADF9-9C927A4510C4}"/>
    <dgm:cxn modelId="{09D6B14F-062B-7F42-92F4-15B6ED0CC06F}" type="presOf" srcId="{EE4422D9-4BE2-2049-AC6C-22A01F2717EB}" destId="{71085B7A-522C-3E41-BD44-3CFDD8582192}" srcOrd="2" destOrd="0" presId="urn:microsoft.com/office/officeart/2005/8/layout/gear1"/>
    <dgm:cxn modelId="{F5F9ED51-91BB-6141-B8D0-EC39C8A12D55}" type="presOf" srcId="{DE251783-2543-9247-ADF9-9C927A4510C4}" destId="{8B024264-3C99-E240-9AED-10B16F20EAF7}" srcOrd="0" destOrd="0" presId="urn:microsoft.com/office/officeart/2005/8/layout/gear1"/>
    <dgm:cxn modelId="{E229B359-6CE4-2F4C-816B-C32A796D5059}" type="presOf" srcId="{FA612F9D-7B6E-444A-8D78-6D8497709334}" destId="{0A8AD681-FECE-A24F-BB1A-5D4FB05860E6}" srcOrd="3" destOrd="0" presId="urn:microsoft.com/office/officeart/2005/8/layout/gear1"/>
    <dgm:cxn modelId="{2E12745F-867C-5644-8574-B26016699F81}" type="presOf" srcId="{FA612F9D-7B6E-444A-8D78-6D8497709334}" destId="{6BB2C5B6-9A85-6542-8D66-6BA2856DF1A8}" srcOrd="2" destOrd="0" presId="urn:microsoft.com/office/officeart/2005/8/layout/gear1"/>
    <dgm:cxn modelId="{DA47CA66-0223-1541-9C5A-B4DCC603EACE}" type="presOf" srcId="{FA612F9D-7B6E-444A-8D78-6D8497709334}" destId="{9A791A9B-7C4A-2A4D-86EF-8E3D8352FFF1}" srcOrd="0" destOrd="0" presId="urn:microsoft.com/office/officeart/2005/8/layout/gear1"/>
    <dgm:cxn modelId="{A4F37F82-77BE-CD49-BB11-E109E4AD9BAC}" type="presOf" srcId="{EE4422D9-4BE2-2049-AC6C-22A01F2717EB}" destId="{B15661FF-1C24-B44B-9E74-2C4B9EB1BB5D}" srcOrd="1" destOrd="0" presId="urn:microsoft.com/office/officeart/2005/8/layout/gear1"/>
    <dgm:cxn modelId="{C0AA5EA4-90BC-0842-88CB-A7BB51E9D66D}" type="presOf" srcId="{F0006E6E-13B7-634E-96AF-F6539F202A25}" destId="{CFE12110-D5A5-D04F-A55B-296141053377}" srcOrd="1" destOrd="0" presId="urn:microsoft.com/office/officeart/2005/8/layout/gear1"/>
    <dgm:cxn modelId="{29AF72A5-52EC-1746-A01D-F80B511030AE}" type="presOf" srcId="{2B0BEAB2-6923-2540-B1B1-8E3870DCCA4C}" destId="{F4D9F8B1-58A7-914C-A67D-564C9F8F7BAE}" srcOrd="0" destOrd="0" presId="urn:microsoft.com/office/officeart/2005/8/layout/gear1"/>
    <dgm:cxn modelId="{DAF94AB8-981B-B343-9502-49F67910D744}" type="presOf" srcId="{EE4422D9-4BE2-2049-AC6C-22A01F2717EB}" destId="{2ED088A8-0B6B-8046-A239-03FB42961284}" srcOrd="0" destOrd="0" presId="urn:microsoft.com/office/officeart/2005/8/layout/gear1"/>
    <dgm:cxn modelId="{D1F504CB-1B3D-5749-B4E1-8A346C53E00A}" srcId="{B881F778-A38B-704B-A2D1-69680FD5C64E}" destId="{EE4422D9-4BE2-2049-AC6C-22A01F2717EB}" srcOrd="1" destOrd="0" parTransId="{7C010A5C-DC25-8E43-AA43-167AF49E5BD7}" sibTransId="{2B0BEAB2-6923-2540-B1B1-8E3870DCCA4C}"/>
    <dgm:cxn modelId="{9A3A69DB-CDA3-5B4E-9215-32CFF2F8D742}" type="presOf" srcId="{F0006E6E-13B7-634E-96AF-F6539F202A25}" destId="{09C2A378-B35F-654A-9A84-BFABCA91FF9A}" srcOrd="0" destOrd="0" presId="urn:microsoft.com/office/officeart/2005/8/layout/gear1"/>
    <dgm:cxn modelId="{C9A977F3-E9F4-114D-A131-9FE070D2506B}" type="presOf" srcId="{B881F778-A38B-704B-A2D1-69680FD5C64E}" destId="{29512FD3-9010-9B47-8BB8-AE4E5FAD6B46}" srcOrd="0" destOrd="0" presId="urn:microsoft.com/office/officeart/2005/8/layout/gear1"/>
    <dgm:cxn modelId="{AE11ABA7-42A8-5044-B138-440C52B7C664}" type="presParOf" srcId="{29512FD3-9010-9B47-8BB8-AE4E5FAD6B46}" destId="{09C2A378-B35F-654A-9A84-BFABCA91FF9A}" srcOrd="0" destOrd="0" presId="urn:microsoft.com/office/officeart/2005/8/layout/gear1"/>
    <dgm:cxn modelId="{7E633FA4-B837-1240-AA43-7EB456EF5664}" type="presParOf" srcId="{29512FD3-9010-9B47-8BB8-AE4E5FAD6B46}" destId="{CFE12110-D5A5-D04F-A55B-296141053377}" srcOrd="1" destOrd="0" presId="urn:microsoft.com/office/officeart/2005/8/layout/gear1"/>
    <dgm:cxn modelId="{D638ADDA-FD61-304B-BF8E-29E668FAB52A}" type="presParOf" srcId="{29512FD3-9010-9B47-8BB8-AE4E5FAD6B46}" destId="{6551EC9D-D501-CB40-915A-20C5FCDAD21F}" srcOrd="2" destOrd="0" presId="urn:microsoft.com/office/officeart/2005/8/layout/gear1"/>
    <dgm:cxn modelId="{0AB95966-157E-6047-A1AC-F9CA469285DB}" type="presParOf" srcId="{29512FD3-9010-9B47-8BB8-AE4E5FAD6B46}" destId="{2ED088A8-0B6B-8046-A239-03FB42961284}" srcOrd="3" destOrd="0" presId="urn:microsoft.com/office/officeart/2005/8/layout/gear1"/>
    <dgm:cxn modelId="{A792E560-94FE-5A46-A80F-1A365E907154}" type="presParOf" srcId="{29512FD3-9010-9B47-8BB8-AE4E5FAD6B46}" destId="{B15661FF-1C24-B44B-9E74-2C4B9EB1BB5D}" srcOrd="4" destOrd="0" presId="urn:microsoft.com/office/officeart/2005/8/layout/gear1"/>
    <dgm:cxn modelId="{7DE1C66F-727E-2140-B9BB-0F51274FBABF}" type="presParOf" srcId="{29512FD3-9010-9B47-8BB8-AE4E5FAD6B46}" destId="{71085B7A-522C-3E41-BD44-3CFDD8582192}" srcOrd="5" destOrd="0" presId="urn:microsoft.com/office/officeart/2005/8/layout/gear1"/>
    <dgm:cxn modelId="{8B28B0B3-7FA9-CB4C-B6DA-71B291A31049}" type="presParOf" srcId="{29512FD3-9010-9B47-8BB8-AE4E5FAD6B46}" destId="{9A791A9B-7C4A-2A4D-86EF-8E3D8352FFF1}" srcOrd="6" destOrd="0" presId="urn:microsoft.com/office/officeart/2005/8/layout/gear1"/>
    <dgm:cxn modelId="{E55E89F1-5728-DC45-A8C0-4C9954271710}" type="presParOf" srcId="{29512FD3-9010-9B47-8BB8-AE4E5FAD6B46}" destId="{8A04D527-9B0F-DB44-88BC-088DB343AAFB}" srcOrd="7" destOrd="0" presId="urn:microsoft.com/office/officeart/2005/8/layout/gear1"/>
    <dgm:cxn modelId="{0E7CF9C2-E5CE-504E-9416-5920CE62160E}" type="presParOf" srcId="{29512FD3-9010-9B47-8BB8-AE4E5FAD6B46}" destId="{6BB2C5B6-9A85-6542-8D66-6BA2856DF1A8}" srcOrd="8" destOrd="0" presId="urn:microsoft.com/office/officeart/2005/8/layout/gear1"/>
    <dgm:cxn modelId="{A15A1810-D7C0-D84F-9746-6DDE7A265933}" type="presParOf" srcId="{29512FD3-9010-9B47-8BB8-AE4E5FAD6B46}" destId="{0A8AD681-FECE-A24F-BB1A-5D4FB05860E6}" srcOrd="9" destOrd="0" presId="urn:microsoft.com/office/officeart/2005/8/layout/gear1"/>
    <dgm:cxn modelId="{A383A81C-B62B-554B-8B33-9D2CC33876D3}" type="presParOf" srcId="{29512FD3-9010-9B47-8BB8-AE4E5FAD6B46}" destId="{29264ED4-0999-CB4C-A90E-A03D5A2060AC}" srcOrd="10" destOrd="0" presId="urn:microsoft.com/office/officeart/2005/8/layout/gear1"/>
    <dgm:cxn modelId="{2884575B-FD38-E746-9CBE-8B606C06430A}" type="presParOf" srcId="{29512FD3-9010-9B47-8BB8-AE4E5FAD6B46}" destId="{F4D9F8B1-58A7-914C-A67D-564C9F8F7BAE}" srcOrd="11" destOrd="0" presId="urn:microsoft.com/office/officeart/2005/8/layout/gear1"/>
    <dgm:cxn modelId="{21670A7A-EF2E-9246-8718-769CE6048833}" type="presParOf" srcId="{29512FD3-9010-9B47-8BB8-AE4E5FAD6B46}" destId="{8B024264-3C99-E240-9AED-10B16F20EA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D627A-218E-44FD-94B1-C6F6FE46915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23AF83-FEBC-4B9D-B916-632DB19E3E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b="1"/>
            <a:t>E-health and health data</a:t>
          </a:r>
          <a:endParaRPr lang="en-US"/>
        </a:p>
      </dgm:t>
    </dgm:pt>
    <dgm:pt modelId="{AB3D05E8-7D73-4359-BDF1-7421F518EBE4}" type="parTrans" cxnId="{DECDF651-1E6A-48BD-91A3-D8B916C9BC62}">
      <dgm:prSet/>
      <dgm:spPr/>
      <dgm:t>
        <a:bodyPr/>
        <a:lstStyle/>
        <a:p>
          <a:endParaRPr lang="en-US"/>
        </a:p>
      </dgm:t>
    </dgm:pt>
    <dgm:pt modelId="{DF6BFE02-58C2-4F7D-AF0B-A9A85FA432FD}" type="sibTrans" cxnId="{DECDF651-1E6A-48BD-91A3-D8B916C9BC62}">
      <dgm:prSet/>
      <dgm:spPr/>
      <dgm:t>
        <a:bodyPr/>
        <a:lstStyle/>
        <a:p>
          <a:endParaRPr lang="en-US"/>
        </a:p>
      </dgm:t>
    </dgm:pt>
    <dgm:pt modelId="{A994FF32-100A-4D0E-8709-095CD9A04A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b="1"/>
            <a:t>Medicines &amp; access to treatment</a:t>
          </a:r>
          <a:endParaRPr lang="en-US"/>
        </a:p>
      </dgm:t>
    </dgm:pt>
    <dgm:pt modelId="{A49553C0-CDFE-4E0A-92A9-8C7C64B71F6C}" type="parTrans" cxnId="{BB572255-306A-4A4E-946A-93E84B2A6D2F}">
      <dgm:prSet/>
      <dgm:spPr/>
      <dgm:t>
        <a:bodyPr/>
        <a:lstStyle/>
        <a:p>
          <a:endParaRPr lang="en-US"/>
        </a:p>
      </dgm:t>
    </dgm:pt>
    <dgm:pt modelId="{58031834-6F52-4700-83A4-2AE8822923C5}" type="sibTrans" cxnId="{BB572255-306A-4A4E-946A-93E84B2A6D2F}">
      <dgm:prSet/>
      <dgm:spPr/>
      <dgm:t>
        <a:bodyPr/>
        <a:lstStyle/>
        <a:p>
          <a:endParaRPr lang="en-US"/>
        </a:p>
      </dgm:t>
    </dgm:pt>
    <dgm:pt modelId="{C0243968-3D24-458B-9F93-2EADC8D8B6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b="1" dirty="0"/>
            <a:t>Health policies</a:t>
          </a:r>
          <a:endParaRPr lang="en-US" dirty="0"/>
        </a:p>
      </dgm:t>
    </dgm:pt>
    <dgm:pt modelId="{249D4D8A-A460-43C1-8C65-837018923C84}" type="parTrans" cxnId="{6BD066C7-2895-4966-97E5-7D305780ECE3}">
      <dgm:prSet/>
      <dgm:spPr/>
      <dgm:t>
        <a:bodyPr/>
        <a:lstStyle/>
        <a:p>
          <a:endParaRPr lang="en-US"/>
        </a:p>
      </dgm:t>
    </dgm:pt>
    <dgm:pt modelId="{4F8BD87D-21D1-4DB7-AC96-42A9282C24B8}" type="sibTrans" cxnId="{6BD066C7-2895-4966-97E5-7D305780ECE3}">
      <dgm:prSet/>
      <dgm:spPr/>
      <dgm:t>
        <a:bodyPr/>
        <a:lstStyle/>
        <a:p>
          <a:endParaRPr lang="en-US"/>
        </a:p>
      </dgm:t>
    </dgm:pt>
    <dgm:pt modelId="{806CB052-9F1A-4A5C-A315-BC2E114CCC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b="1" dirty="0"/>
            <a:t>PREVENTION</a:t>
          </a:r>
          <a:endParaRPr lang="en-US" dirty="0"/>
        </a:p>
      </dgm:t>
    </dgm:pt>
    <dgm:pt modelId="{DD701695-E12A-4633-A361-C6316063276F}" type="parTrans" cxnId="{7F812FA1-1B90-4B39-A2D0-F18998E13E9E}">
      <dgm:prSet/>
      <dgm:spPr/>
      <dgm:t>
        <a:bodyPr/>
        <a:lstStyle/>
        <a:p>
          <a:endParaRPr lang="en-US"/>
        </a:p>
      </dgm:t>
    </dgm:pt>
    <dgm:pt modelId="{141A9147-F1CE-495E-85F3-392B16554824}" type="sibTrans" cxnId="{7F812FA1-1B90-4B39-A2D0-F18998E13E9E}">
      <dgm:prSet/>
      <dgm:spPr/>
      <dgm:t>
        <a:bodyPr/>
        <a:lstStyle/>
        <a:p>
          <a:endParaRPr lang="en-US"/>
        </a:p>
      </dgm:t>
    </dgm:pt>
    <dgm:pt modelId="{551B7E01-F3F1-4BCB-BE00-407CBBA898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b="1"/>
            <a:t>Training &amp; capacity building  </a:t>
          </a:r>
          <a:endParaRPr lang="en-US"/>
        </a:p>
      </dgm:t>
    </dgm:pt>
    <dgm:pt modelId="{AA897642-AF98-4774-AFE0-F5308F07ED2B}" type="parTrans" cxnId="{98196C02-D181-4EFF-B12D-4C76AD97FCB3}">
      <dgm:prSet/>
      <dgm:spPr/>
      <dgm:t>
        <a:bodyPr/>
        <a:lstStyle/>
        <a:p>
          <a:endParaRPr lang="en-US"/>
        </a:p>
      </dgm:t>
    </dgm:pt>
    <dgm:pt modelId="{6B787A9D-270A-484C-AB2A-A8616321E0DC}" type="sibTrans" cxnId="{98196C02-D181-4EFF-B12D-4C76AD97FCB3}">
      <dgm:prSet/>
      <dgm:spPr/>
      <dgm:t>
        <a:bodyPr/>
        <a:lstStyle/>
        <a:p>
          <a:endParaRPr lang="en-US"/>
        </a:p>
      </dgm:t>
    </dgm:pt>
    <dgm:pt modelId="{277B07AB-6057-4BBD-8489-7B025CBD9A35}" type="pres">
      <dgm:prSet presAssocID="{6CAD627A-218E-44FD-94B1-C6F6FE46915A}" presName="root" presStyleCnt="0">
        <dgm:presLayoutVars>
          <dgm:dir/>
          <dgm:resizeHandles val="exact"/>
        </dgm:presLayoutVars>
      </dgm:prSet>
      <dgm:spPr/>
    </dgm:pt>
    <dgm:pt modelId="{BF53700A-90EE-4147-BE71-FDB21C8F4C21}" type="pres">
      <dgm:prSet presAssocID="{E023AF83-FEBC-4B9D-B916-632DB19E3E37}" presName="compNode" presStyleCnt="0"/>
      <dgm:spPr/>
    </dgm:pt>
    <dgm:pt modelId="{E2415BB8-E28E-4C1E-B1FD-EE293CE6875A}" type="pres">
      <dgm:prSet presAssocID="{E023AF83-FEBC-4B9D-B916-632DB19E3E3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B470430-BBC8-4646-B1F3-4538AFF12343}" type="pres">
      <dgm:prSet presAssocID="{E023AF83-FEBC-4B9D-B916-632DB19E3E3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752016FF-2063-4216-A8FB-7435DD8E493B}" type="pres">
      <dgm:prSet presAssocID="{E023AF83-FEBC-4B9D-B916-632DB19E3E37}" presName="spaceRect" presStyleCnt="0"/>
      <dgm:spPr/>
    </dgm:pt>
    <dgm:pt modelId="{27C86A7E-991C-4BEB-88FE-B5BD34B90B6F}" type="pres">
      <dgm:prSet presAssocID="{E023AF83-FEBC-4B9D-B916-632DB19E3E37}" presName="textRect" presStyleLbl="revTx" presStyleIdx="0" presStyleCnt="5">
        <dgm:presLayoutVars>
          <dgm:chMax val="1"/>
          <dgm:chPref val="1"/>
        </dgm:presLayoutVars>
      </dgm:prSet>
      <dgm:spPr/>
    </dgm:pt>
    <dgm:pt modelId="{DA62A0E4-F041-47C7-B2BB-4405869FB632}" type="pres">
      <dgm:prSet presAssocID="{DF6BFE02-58C2-4F7D-AF0B-A9A85FA432FD}" presName="sibTrans" presStyleCnt="0"/>
      <dgm:spPr/>
    </dgm:pt>
    <dgm:pt modelId="{225450DE-64BD-4E7A-9A4A-E42EF8F66EC7}" type="pres">
      <dgm:prSet presAssocID="{A994FF32-100A-4D0E-8709-095CD9A04A3B}" presName="compNode" presStyleCnt="0"/>
      <dgm:spPr/>
    </dgm:pt>
    <dgm:pt modelId="{FDF97896-C6CC-42CE-AC2F-08333EE2559D}" type="pres">
      <dgm:prSet presAssocID="{A994FF32-100A-4D0E-8709-095CD9A04A3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C86DB16-2056-4B17-92AA-243BE5096CDE}" type="pres">
      <dgm:prSet presAssocID="{A994FF32-100A-4D0E-8709-095CD9A04A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"/>
        </a:ext>
      </dgm:extLst>
    </dgm:pt>
    <dgm:pt modelId="{EF093A3D-74F8-441F-9B9D-51FB481ACDD4}" type="pres">
      <dgm:prSet presAssocID="{A994FF32-100A-4D0E-8709-095CD9A04A3B}" presName="spaceRect" presStyleCnt="0"/>
      <dgm:spPr/>
    </dgm:pt>
    <dgm:pt modelId="{02035AE9-B186-4B2D-8848-F03589C6DEE1}" type="pres">
      <dgm:prSet presAssocID="{A994FF32-100A-4D0E-8709-095CD9A04A3B}" presName="textRect" presStyleLbl="revTx" presStyleIdx="1" presStyleCnt="5">
        <dgm:presLayoutVars>
          <dgm:chMax val="1"/>
          <dgm:chPref val="1"/>
        </dgm:presLayoutVars>
      </dgm:prSet>
      <dgm:spPr/>
    </dgm:pt>
    <dgm:pt modelId="{9521C769-3D76-4B4F-B9F0-03DBF711DF1A}" type="pres">
      <dgm:prSet presAssocID="{58031834-6F52-4700-83A4-2AE8822923C5}" presName="sibTrans" presStyleCnt="0"/>
      <dgm:spPr/>
    </dgm:pt>
    <dgm:pt modelId="{C77965EA-556B-4F12-ADB6-77BD87561E0C}" type="pres">
      <dgm:prSet presAssocID="{C0243968-3D24-458B-9F93-2EADC8D8B643}" presName="compNode" presStyleCnt="0"/>
      <dgm:spPr/>
    </dgm:pt>
    <dgm:pt modelId="{1D02BA77-E997-4CB4-84DD-E192298BBE44}" type="pres">
      <dgm:prSet presAssocID="{C0243968-3D24-458B-9F93-2EADC8D8B643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57FED3-3F4B-4EE5-B5EF-9D3CB2C9980B}" type="pres">
      <dgm:prSet presAssocID="{C0243968-3D24-458B-9F93-2EADC8D8B6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548DD0EA-8F45-4A0D-BAF2-C0FD47D32FA3}" type="pres">
      <dgm:prSet presAssocID="{C0243968-3D24-458B-9F93-2EADC8D8B643}" presName="spaceRect" presStyleCnt="0"/>
      <dgm:spPr/>
    </dgm:pt>
    <dgm:pt modelId="{ED5B9A1F-2BEC-4437-A9E5-D7FFA0B26B6F}" type="pres">
      <dgm:prSet presAssocID="{C0243968-3D24-458B-9F93-2EADC8D8B643}" presName="textRect" presStyleLbl="revTx" presStyleIdx="2" presStyleCnt="5">
        <dgm:presLayoutVars>
          <dgm:chMax val="1"/>
          <dgm:chPref val="1"/>
        </dgm:presLayoutVars>
      </dgm:prSet>
      <dgm:spPr/>
    </dgm:pt>
    <dgm:pt modelId="{D4609118-76A3-46E9-8FFC-5F6E9DDD7E87}" type="pres">
      <dgm:prSet presAssocID="{4F8BD87D-21D1-4DB7-AC96-42A9282C24B8}" presName="sibTrans" presStyleCnt="0"/>
      <dgm:spPr/>
    </dgm:pt>
    <dgm:pt modelId="{8D38EEDA-6175-45A6-AC58-EF0BAE6B6E1A}" type="pres">
      <dgm:prSet presAssocID="{806CB052-9F1A-4A5C-A315-BC2E114CCC37}" presName="compNode" presStyleCnt="0"/>
      <dgm:spPr/>
    </dgm:pt>
    <dgm:pt modelId="{89E44BDE-3E5C-4828-8174-E693FF65E4B7}" type="pres">
      <dgm:prSet presAssocID="{806CB052-9F1A-4A5C-A315-BC2E114CCC3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9D8B259-7A9E-47EC-9C69-A0D2329A1BF3}" type="pres">
      <dgm:prSet presAssocID="{806CB052-9F1A-4A5C-A315-BC2E114CCC37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B982D52-63F1-4729-9280-987B77CAE3C0}" type="pres">
      <dgm:prSet presAssocID="{806CB052-9F1A-4A5C-A315-BC2E114CCC37}" presName="spaceRect" presStyleCnt="0"/>
      <dgm:spPr/>
    </dgm:pt>
    <dgm:pt modelId="{7243A764-B84C-4708-8A34-F036EB564226}" type="pres">
      <dgm:prSet presAssocID="{806CB052-9F1A-4A5C-A315-BC2E114CCC37}" presName="textRect" presStyleLbl="revTx" presStyleIdx="3" presStyleCnt="5">
        <dgm:presLayoutVars>
          <dgm:chMax val="1"/>
          <dgm:chPref val="1"/>
        </dgm:presLayoutVars>
      </dgm:prSet>
      <dgm:spPr/>
    </dgm:pt>
    <dgm:pt modelId="{9476FA47-2879-47DC-96C5-AEBBC1539BE0}" type="pres">
      <dgm:prSet presAssocID="{141A9147-F1CE-495E-85F3-392B16554824}" presName="sibTrans" presStyleCnt="0"/>
      <dgm:spPr/>
    </dgm:pt>
    <dgm:pt modelId="{84DAA3A9-2DED-4756-B93D-DC98A141F471}" type="pres">
      <dgm:prSet presAssocID="{551B7E01-F3F1-4BCB-BE00-407CBBA89874}" presName="compNode" presStyleCnt="0"/>
      <dgm:spPr/>
    </dgm:pt>
    <dgm:pt modelId="{3A19611D-A877-407B-9DA7-21A9EA1F89A7}" type="pres">
      <dgm:prSet presAssocID="{551B7E01-F3F1-4BCB-BE00-407CBBA89874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5D5D8E8-95D9-47FB-82D3-5A9DF3D7EDD4}" type="pres">
      <dgm:prSet presAssocID="{551B7E01-F3F1-4BCB-BE00-407CBBA898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A3B3A80B-F894-4688-A9DB-706F4D6EB6DD}" type="pres">
      <dgm:prSet presAssocID="{551B7E01-F3F1-4BCB-BE00-407CBBA89874}" presName="spaceRect" presStyleCnt="0"/>
      <dgm:spPr/>
    </dgm:pt>
    <dgm:pt modelId="{224C8752-BBA3-4497-ABFB-5ADAFEF96F75}" type="pres">
      <dgm:prSet presAssocID="{551B7E01-F3F1-4BCB-BE00-407CBBA898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8196C02-D181-4EFF-B12D-4C76AD97FCB3}" srcId="{6CAD627A-218E-44FD-94B1-C6F6FE46915A}" destId="{551B7E01-F3F1-4BCB-BE00-407CBBA89874}" srcOrd="4" destOrd="0" parTransId="{AA897642-AF98-4774-AFE0-F5308F07ED2B}" sibTransId="{6B787A9D-270A-484C-AB2A-A8616321E0DC}"/>
    <dgm:cxn modelId="{18D40A1F-D230-884C-A345-71FEAAF48BDD}" type="presOf" srcId="{551B7E01-F3F1-4BCB-BE00-407CBBA89874}" destId="{224C8752-BBA3-4497-ABFB-5ADAFEF96F75}" srcOrd="0" destOrd="0" presId="urn:microsoft.com/office/officeart/2018/5/layout/IconLeafLabelList"/>
    <dgm:cxn modelId="{DECDF651-1E6A-48BD-91A3-D8B916C9BC62}" srcId="{6CAD627A-218E-44FD-94B1-C6F6FE46915A}" destId="{E023AF83-FEBC-4B9D-B916-632DB19E3E37}" srcOrd="0" destOrd="0" parTransId="{AB3D05E8-7D73-4359-BDF1-7421F518EBE4}" sibTransId="{DF6BFE02-58C2-4F7D-AF0B-A9A85FA432FD}"/>
    <dgm:cxn modelId="{BB572255-306A-4A4E-946A-93E84B2A6D2F}" srcId="{6CAD627A-218E-44FD-94B1-C6F6FE46915A}" destId="{A994FF32-100A-4D0E-8709-095CD9A04A3B}" srcOrd="1" destOrd="0" parTransId="{A49553C0-CDFE-4E0A-92A9-8C7C64B71F6C}" sibTransId="{58031834-6F52-4700-83A4-2AE8822923C5}"/>
    <dgm:cxn modelId="{A5D86E6E-FF07-A348-9D6D-D939379B9B0E}" type="presOf" srcId="{806CB052-9F1A-4A5C-A315-BC2E114CCC37}" destId="{7243A764-B84C-4708-8A34-F036EB564226}" srcOrd="0" destOrd="0" presId="urn:microsoft.com/office/officeart/2018/5/layout/IconLeafLabelList"/>
    <dgm:cxn modelId="{A441A66E-0B6E-CA49-A1E9-43E0903A0FF9}" type="presOf" srcId="{E023AF83-FEBC-4B9D-B916-632DB19E3E37}" destId="{27C86A7E-991C-4BEB-88FE-B5BD34B90B6F}" srcOrd="0" destOrd="0" presId="urn:microsoft.com/office/officeart/2018/5/layout/IconLeafLabelList"/>
    <dgm:cxn modelId="{E53ADC7F-0D46-3447-9F94-376CC443F0FE}" type="presOf" srcId="{A994FF32-100A-4D0E-8709-095CD9A04A3B}" destId="{02035AE9-B186-4B2D-8848-F03589C6DEE1}" srcOrd="0" destOrd="0" presId="urn:microsoft.com/office/officeart/2018/5/layout/IconLeafLabelList"/>
    <dgm:cxn modelId="{7C29F18E-6D18-5F4C-8BFC-75CF588611F0}" type="presOf" srcId="{6CAD627A-218E-44FD-94B1-C6F6FE46915A}" destId="{277B07AB-6057-4BBD-8489-7B025CBD9A35}" srcOrd="0" destOrd="0" presId="urn:microsoft.com/office/officeart/2018/5/layout/IconLeafLabelList"/>
    <dgm:cxn modelId="{7F812FA1-1B90-4B39-A2D0-F18998E13E9E}" srcId="{6CAD627A-218E-44FD-94B1-C6F6FE46915A}" destId="{806CB052-9F1A-4A5C-A315-BC2E114CCC37}" srcOrd="3" destOrd="0" parTransId="{DD701695-E12A-4633-A361-C6316063276F}" sibTransId="{141A9147-F1CE-495E-85F3-392B16554824}"/>
    <dgm:cxn modelId="{6BD066C7-2895-4966-97E5-7D305780ECE3}" srcId="{6CAD627A-218E-44FD-94B1-C6F6FE46915A}" destId="{C0243968-3D24-458B-9F93-2EADC8D8B643}" srcOrd="2" destOrd="0" parTransId="{249D4D8A-A460-43C1-8C65-837018923C84}" sibTransId="{4F8BD87D-21D1-4DB7-AC96-42A9282C24B8}"/>
    <dgm:cxn modelId="{6A0927E0-9AC2-9746-BCF2-9A354DE5AAC5}" type="presOf" srcId="{C0243968-3D24-458B-9F93-2EADC8D8B643}" destId="{ED5B9A1F-2BEC-4437-A9E5-D7FFA0B26B6F}" srcOrd="0" destOrd="0" presId="urn:microsoft.com/office/officeart/2018/5/layout/IconLeafLabelList"/>
    <dgm:cxn modelId="{0296D41B-EEB4-4E42-9AC8-E5612100A63E}" type="presParOf" srcId="{277B07AB-6057-4BBD-8489-7B025CBD9A35}" destId="{BF53700A-90EE-4147-BE71-FDB21C8F4C21}" srcOrd="0" destOrd="0" presId="urn:microsoft.com/office/officeart/2018/5/layout/IconLeafLabelList"/>
    <dgm:cxn modelId="{2E76EC3E-7EEC-9A48-BE5C-FD73FE4F940A}" type="presParOf" srcId="{BF53700A-90EE-4147-BE71-FDB21C8F4C21}" destId="{E2415BB8-E28E-4C1E-B1FD-EE293CE6875A}" srcOrd="0" destOrd="0" presId="urn:microsoft.com/office/officeart/2018/5/layout/IconLeafLabelList"/>
    <dgm:cxn modelId="{2980CEE9-C835-314F-8664-CC7CBFF9FC47}" type="presParOf" srcId="{BF53700A-90EE-4147-BE71-FDB21C8F4C21}" destId="{6B470430-BBC8-4646-B1F3-4538AFF12343}" srcOrd="1" destOrd="0" presId="urn:microsoft.com/office/officeart/2018/5/layout/IconLeafLabelList"/>
    <dgm:cxn modelId="{2F013B02-30EE-C04C-A8D9-644E47B311C7}" type="presParOf" srcId="{BF53700A-90EE-4147-BE71-FDB21C8F4C21}" destId="{752016FF-2063-4216-A8FB-7435DD8E493B}" srcOrd="2" destOrd="0" presId="urn:microsoft.com/office/officeart/2018/5/layout/IconLeafLabelList"/>
    <dgm:cxn modelId="{CD59C35F-ED4A-3848-883F-EF784C17A7A3}" type="presParOf" srcId="{BF53700A-90EE-4147-BE71-FDB21C8F4C21}" destId="{27C86A7E-991C-4BEB-88FE-B5BD34B90B6F}" srcOrd="3" destOrd="0" presId="urn:microsoft.com/office/officeart/2018/5/layout/IconLeafLabelList"/>
    <dgm:cxn modelId="{ABC9F36A-7DAA-CB41-9B73-9DF9350BD4DC}" type="presParOf" srcId="{277B07AB-6057-4BBD-8489-7B025CBD9A35}" destId="{DA62A0E4-F041-47C7-B2BB-4405869FB632}" srcOrd="1" destOrd="0" presId="urn:microsoft.com/office/officeart/2018/5/layout/IconLeafLabelList"/>
    <dgm:cxn modelId="{2E766830-E670-384C-B9BB-6D1747E286CF}" type="presParOf" srcId="{277B07AB-6057-4BBD-8489-7B025CBD9A35}" destId="{225450DE-64BD-4E7A-9A4A-E42EF8F66EC7}" srcOrd="2" destOrd="0" presId="urn:microsoft.com/office/officeart/2018/5/layout/IconLeafLabelList"/>
    <dgm:cxn modelId="{BE204EAE-3854-9446-B5B2-63BC6997B28E}" type="presParOf" srcId="{225450DE-64BD-4E7A-9A4A-E42EF8F66EC7}" destId="{FDF97896-C6CC-42CE-AC2F-08333EE2559D}" srcOrd="0" destOrd="0" presId="urn:microsoft.com/office/officeart/2018/5/layout/IconLeafLabelList"/>
    <dgm:cxn modelId="{2938C867-D0A0-C343-A53B-5CFBD70CA5CB}" type="presParOf" srcId="{225450DE-64BD-4E7A-9A4A-E42EF8F66EC7}" destId="{9C86DB16-2056-4B17-92AA-243BE5096CDE}" srcOrd="1" destOrd="0" presId="urn:microsoft.com/office/officeart/2018/5/layout/IconLeafLabelList"/>
    <dgm:cxn modelId="{CBDE880B-0443-A243-B8A0-0941A76C8154}" type="presParOf" srcId="{225450DE-64BD-4E7A-9A4A-E42EF8F66EC7}" destId="{EF093A3D-74F8-441F-9B9D-51FB481ACDD4}" srcOrd="2" destOrd="0" presId="urn:microsoft.com/office/officeart/2018/5/layout/IconLeafLabelList"/>
    <dgm:cxn modelId="{7E8EFE52-63C9-2F4D-AF12-24DD6E071EF8}" type="presParOf" srcId="{225450DE-64BD-4E7A-9A4A-E42EF8F66EC7}" destId="{02035AE9-B186-4B2D-8848-F03589C6DEE1}" srcOrd="3" destOrd="0" presId="urn:microsoft.com/office/officeart/2018/5/layout/IconLeafLabelList"/>
    <dgm:cxn modelId="{E33F2943-82EE-694E-B8B4-67F2322C2C94}" type="presParOf" srcId="{277B07AB-6057-4BBD-8489-7B025CBD9A35}" destId="{9521C769-3D76-4B4F-B9F0-03DBF711DF1A}" srcOrd="3" destOrd="0" presId="urn:microsoft.com/office/officeart/2018/5/layout/IconLeafLabelList"/>
    <dgm:cxn modelId="{4C7CFCA1-95BC-7148-9F46-EC49573ABF5C}" type="presParOf" srcId="{277B07AB-6057-4BBD-8489-7B025CBD9A35}" destId="{C77965EA-556B-4F12-ADB6-77BD87561E0C}" srcOrd="4" destOrd="0" presId="urn:microsoft.com/office/officeart/2018/5/layout/IconLeafLabelList"/>
    <dgm:cxn modelId="{31988340-7FEA-3C4E-8230-D5E53A43D5CD}" type="presParOf" srcId="{C77965EA-556B-4F12-ADB6-77BD87561E0C}" destId="{1D02BA77-E997-4CB4-84DD-E192298BBE44}" srcOrd="0" destOrd="0" presId="urn:microsoft.com/office/officeart/2018/5/layout/IconLeafLabelList"/>
    <dgm:cxn modelId="{BC626857-CEDC-7248-AB20-1AC5A3F1DDF1}" type="presParOf" srcId="{C77965EA-556B-4F12-ADB6-77BD87561E0C}" destId="{D757FED3-3F4B-4EE5-B5EF-9D3CB2C9980B}" srcOrd="1" destOrd="0" presId="urn:microsoft.com/office/officeart/2018/5/layout/IconLeafLabelList"/>
    <dgm:cxn modelId="{AC14618A-2EAC-C44D-929F-341D6B13859F}" type="presParOf" srcId="{C77965EA-556B-4F12-ADB6-77BD87561E0C}" destId="{548DD0EA-8F45-4A0D-BAF2-C0FD47D32FA3}" srcOrd="2" destOrd="0" presId="urn:microsoft.com/office/officeart/2018/5/layout/IconLeafLabelList"/>
    <dgm:cxn modelId="{9F308DA8-9894-E44D-8138-F6644ABDD644}" type="presParOf" srcId="{C77965EA-556B-4F12-ADB6-77BD87561E0C}" destId="{ED5B9A1F-2BEC-4437-A9E5-D7FFA0B26B6F}" srcOrd="3" destOrd="0" presId="urn:microsoft.com/office/officeart/2018/5/layout/IconLeafLabelList"/>
    <dgm:cxn modelId="{42CA8E35-0579-134A-AE2A-58B97FFF04F9}" type="presParOf" srcId="{277B07AB-6057-4BBD-8489-7B025CBD9A35}" destId="{D4609118-76A3-46E9-8FFC-5F6E9DDD7E87}" srcOrd="5" destOrd="0" presId="urn:microsoft.com/office/officeart/2018/5/layout/IconLeafLabelList"/>
    <dgm:cxn modelId="{6120EEE0-B9DD-D646-A624-0EE33E09DA22}" type="presParOf" srcId="{277B07AB-6057-4BBD-8489-7B025CBD9A35}" destId="{8D38EEDA-6175-45A6-AC58-EF0BAE6B6E1A}" srcOrd="6" destOrd="0" presId="urn:microsoft.com/office/officeart/2018/5/layout/IconLeafLabelList"/>
    <dgm:cxn modelId="{5B042578-D2D3-0D46-B3FC-D59B8C35C755}" type="presParOf" srcId="{8D38EEDA-6175-45A6-AC58-EF0BAE6B6E1A}" destId="{89E44BDE-3E5C-4828-8174-E693FF65E4B7}" srcOrd="0" destOrd="0" presId="urn:microsoft.com/office/officeart/2018/5/layout/IconLeafLabelList"/>
    <dgm:cxn modelId="{0A589437-B79A-214B-8203-0DE153304080}" type="presParOf" srcId="{8D38EEDA-6175-45A6-AC58-EF0BAE6B6E1A}" destId="{D9D8B259-7A9E-47EC-9C69-A0D2329A1BF3}" srcOrd="1" destOrd="0" presId="urn:microsoft.com/office/officeart/2018/5/layout/IconLeafLabelList"/>
    <dgm:cxn modelId="{BD4F4373-1251-8840-8948-B5F170FD5941}" type="presParOf" srcId="{8D38EEDA-6175-45A6-AC58-EF0BAE6B6E1A}" destId="{DB982D52-63F1-4729-9280-987B77CAE3C0}" srcOrd="2" destOrd="0" presId="urn:microsoft.com/office/officeart/2018/5/layout/IconLeafLabelList"/>
    <dgm:cxn modelId="{D1EC02E2-8C5D-1B4B-B8A6-552DCE2D7AE3}" type="presParOf" srcId="{8D38EEDA-6175-45A6-AC58-EF0BAE6B6E1A}" destId="{7243A764-B84C-4708-8A34-F036EB564226}" srcOrd="3" destOrd="0" presId="urn:microsoft.com/office/officeart/2018/5/layout/IconLeafLabelList"/>
    <dgm:cxn modelId="{53886F14-BDE8-1040-8BF6-80B448084709}" type="presParOf" srcId="{277B07AB-6057-4BBD-8489-7B025CBD9A35}" destId="{9476FA47-2879-47DC-96C5-AEBBC1539BE0}" srcOrd="7" destOrd="0" presId="urn:microsoft.com/office/officeart/2018/5/layout/IconLeafLabelList"/>
    <dgm:cxn modelId="{7B8CF7D3-833D-2F4C-81ED-F25940F8433E}" type="presParOf" srcId="{277B07AB-6057-4BBD-8489-7B025CBD9A35}" destId="{84DAA3A9-2DED-4756-B93D-DC98A141F471}" srcOrd="8" destOrd="0" presId="urn:microsoft.com/office/officeart/2018/5/layout/IconLeafLabelList"/>
    <dgm:cxn modelId="{F13D3639-305A-B84C-95DE-83A413BC8A75}" type="presParOf" srcId="{84DAA3A9-2DED-4756-B93D-DC98A141F471}" destId="{3A19611D-A877-407B-9DA7-21A9EA1F89A7}" srcOrd="0" destOrd="0" presId="urn:microsoft.com/office/officeart/2018/5/layout/IconLeafLabelList"/>
    <dgm:cxn modelId="{84D7E958-E571-DA48-9BAD-563D8AFE2418}" type="presParOf" srcId="{84DAA3A9-2DED-4756-B93D-DC98A141F471}" destId="{35D5D8E8-95D9-47FB-82D3-5A9DF3D7EDD4}" srcOrd="1" destOrd="0" presId="urn:microsoft.com/office/officeart/2018/5/layout/IconLeafLabelList"/>
    <dgm:cxn modelId="{FC4574FE-F189-324A-82CD-F6348B264CD6}" type="presParOf" srcId="{84DAA3A9-2DED-4756-B93D-DC98A141F471}" destId="{A3B3A80B-F894-4688-A9DB-706F4D6EB6DD}" srcOrd="2" destOrd="0" presId="urn:microsoft.com/office/officeart/2018/5/layout/IconLeafLabelList"/>
    <dgm:cxn modelId="{1AA9FE0F-ED0B-1545-916C-4643FA99F917}" type="presParOf" srcId="{84DAA3A9-2DED-4756-B93D-DC98A141F471}" destId="{224C8752-BBA3-4497-ABFB-5ADAFEF96F7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5B740-AD6F-9F4E-B046-1ED4B0859776}">
      <dsp:nvSpPr>
        <dsp:cNvPr id="0" name=""/>
        <dsp:cNvSpPr/>
      </dsp:nvSpPr>
      <dsp:spPr>
        <a:xfrm>
          <a:off x="0" y="0"/>
          <a:ext cx="3629766" cy="36297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7AA19-D5A0-6843-9E64-635B1E213F02}">
      <dsp:nvSpPr>
        <dsp:cNvPr id="0" name=""/>
        <dsp:cNvSpPr/>
      </dsp:nvSpPr>
      <dsp:spPr>
        <a:xfrm>
          <a:off x="1814883" y="0"/>
          <a:ext cx="7377968" cy="36297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noProof="0" dirty="0"/>
            <a:t>Organizations helping patients</a:t>
          </a:r>
        </a:p>
      </dsp:txBody>
      <dsp:txXfrm>
        <a:off x="1814883" y="0"/>
        <a:ext cx="3688984" cy="1724139"/>
      </dsp:txXfrm>
    </dsp:sp>
    <dsp:sp modelId="{3BDA803A-DB88-AC4F-A0A6-8F51FB36ECAF}">
      <dsp:nvSpPr>
        <dsp:cNvPr id="0" name=""/>
        <dsp:cNvSpPr/>
      </dsp:nvSpPr>
      <dsp:spPr>
        <a:xfrm>
          <a:off x="952813" y="1724139"/>
          <a:ext cx="1724139" cy="17241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98504-CBE6-1F40-9F04-5DF945FD430A}">
      <dsp:nvSpPr>
        <dsp:cNvPr id="0" name=""/>
        <dsp:cNvSpPr/>
      </dsp:nvSpPr>
      <dsp:spPr>
        <a:xfrm>
          <a:off x="1814883" y="1724139"/>
          <a:ext cx="7377968" cy="1724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noProof="0" dirty="0"/>
            <a:t>Patient organizations</a:t>
          </a:r>
        </a:p>
      </dsp:txBody>
      <dsp:txXfrm>
        <a:off x="1814883" y="1724139"/>
        <a:ext cx="3688984" cy="1724139"/>
      </dsp:txXfrm>
    </dsp:sp>
    <dsp:sp modelId="{B2A92D89-6A12-DA40-89A4-6DAD59855864}">
      <dsp:nvSpPr>
        <dsp:cNvPr id="0" name=""/>
        <dsp:cNvSpPr/>
      </dsp:nvSpPr>
      <dsp:spPr>
        <a:xfrm>
          <a:off x="5503867" y="0"/>
          <a:ext cx="3688984" cy="17241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/>
            <a:t>Any organization providing services to patients, must be a legal person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/>
            <a:t>156 organizations profiled at the MoH website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noProof="0" dirty="0"/>
        </a:p>
      </dsp:txBody>
      <dsp:txXfrm>
        <a:off x="5503867" y="0"/>
        <a:ext cx="3688984" cy="1724139"/>
      </dsp:txXfrm>
    </dsp:sp>
    <dsp:sp modelId="{ACCE3402-AC2E-504B-B51E-323F80A51ED7}">
      <dsp:nvSpPr>
        <dsp:cNvPr id="0" name=""/>
        <dsp:cNvSpPr/>
      </dsp:nvSpPr>
      <dsp:spPr>
        <a:xfrm>
          <a:off x="5503867" y="1724139"/>
          <a:ext cx="3688984" cy="17241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/>
            <a:t> Must be a legal person and meet a legal definition of pat. organization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/>
            <a:t>41 organizations certified by MoH (1</a:t>
          </a:r>
          <a:r>
            <a:rPr lang="en-AU" sz="1800" kern="1200" baseline="30000" noProof="0" dirty="0"/>
            <a:t>st</a:t>
          </a:r>
          <a:r>
            <a:rPr lang="en-AU" sz="1800" kern="1200" noProof="0" dirty="0"/>
            <a:t> Apr 2024)</a:t>
          </a:r>
        </a:p>
      </dsp:txBody>
      <dsp:txXfrm>
        <a:off x="5503867" y="1724139"/>
        <a:ext cx="3688984" cy="1724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2A378-B35F-654A-9A84-BFABCA91FF9A}">
      <dsp:nvSpPr>
        <dsp:cNvPr id="0" name=""/>
        <dsp:cNvSpPr/>
      </dsp:nvSpPr>
      <dsp:spPr>
        <a:xfrm>
          <a:off x="3184348" y="2090336"/>
          <a:ext cx="2554856" cy="255485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noProof="0" dirty="0"/>
            <a:t>Disease specific</a:t>
          </a:r>
        </a:p>
      </dsp:txBody>
      <dsp:txXfrm>
        <a:off x="3697988" y="2688799"/>
        <a:ext cx="1527576" cy="1313249"/>
      </dsp:txXfrm>
    </dsp:sp>
    <dsp:sp modelId="{2ED088A8-0B6B-8046-A239-03FB42961284}">
      <dsp:nvSpPr>
        <dsp:cNvPr id="0" name=""/>
        <dsp:cNvSpPr/>
      </dsp:nvSpPr>
      <dsp:spPr>
        <a:xfrm>
          <a:off x="1697887" y="1486461"/>
          <a:ext cx="1858077" cy="18580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Regional, national, pan-European</a:t>
          </a:r>
        </a:p>
      </dsp:txBody>
      <dsp:txXfrm>
        <a:off x="2165663" y="1957065"/>
        <a:ext cx="922525" cy="916869"/>
      </dsp:txXfrm>
    </dsp:sp>
    <dsp:sp modelId="{9A791A9B-7C4A-2A4D-86EF-8E3D8352FFF1}">
      <dsp:nvSpPr>
        <dsp:cNvPr id="0" name=""/>
        <dsp:cNvSpPr/>
      </dsp:nvSpPr>
      <dsp:spPr>
        <a:xfrm rot="20700000">
          <a:off x="2738599" y="204578"/>
          <a:ext cx="1820536" cy="18205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/>
            <a:t>Umbrella organizations</a:t>
          </a:r>
        </a:p>
      </dsp:txBody>
      <dsp:txXfrm rot="-20700000">
        <a:off x="3137896" y="603875"/>
        <a:ext cx="1021942" cy="1021942"/>
      </dsp:txXfrm>
    </dsp:sp>
    <dsp:sp modelId="{29264ED4-0999-CB4C-A90E-A03D5A2060AC}">
      <dsp:nvSpPr>
        <dsp:cNvPr id="0" name=""/>
        <dsp:cNvSpPr/>
      </dsp:nvSpPr>
      <dsp:spPr>
        <a:xfrm>
          <a:off x="2992875" y="1701977"/>
          <a:ext cx="3270215" cy="3270215"/>
        </a:xfrm>
        <a:prstGeom prst="circularArrow">
          <a:avLst>
            <a:gd name="adj1" fmla="val 4688"/>
            <a:gd name="adj2" fmla="val 299029"/>
            <a:gd name="adj3" fmla="val 2525981"/>
            <a:gd name="adj4" fmla="val 1584029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F8B1-58A7-914C-A67D-564C9F8F7BAE}">
      <dsp:nvSpPr>
        <dsp:cNvPr id="0" name=""/>
        <dsp:cNvSpPr/>
      </dsp:nvSpPr>
      <dsp:spPr>
        <a:xfrm>
          <a:off x="1368825" y="1073404"/>
          <a:ext cx="2376016" cy="23760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4264-3C99-E240-9AED-10B16F20EAF7}">
      <dsp:nvSpPr>
        <dsp:cNvPr id="0" name=""/>
        <dsp:cNvSpPr/>
      </dsp:nvSpPr>
      <dsp:spPr>
        <a:xfrm>
          <a:off x="2317491" y="-196122"/>
          <a:ext cx="2561823" cy="25618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5BB8-E28E-4C1E-B1FD-EE293CE6875A}">
      <dsp:nvSpPr>
        <dsp:cNvPr id="0" name=""/>
        <dsp:cNvSpPr/>
      </dsp:nvSpPr>
      <dsp:spPr>
        <a:xfrm>
          <a:off x="47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70430-BBC8-4646-B1F3-4538AFF12343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86A7E-991C-4BEB-88FE-B5BD34B90B6F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b="1" kern="1200"/>
            <a:t>E-health and health data</a:t>
          </a:r>
          <a:endParaRPr lang="en-US" sz="1500" kern="1200"/>
        </a:p>
      </dsp:txBody>
      <dsp:txXfrm>
        <a:off x="127800" y="2535669"/>
        <a:ext cx="1800000" cy="720000"/>
      </dsp:txXfrm>
    </dsp:sp>
    <dsp:sp modelId="{FDF97896-C6CC-42CE-AC2F-08333EE2559D}">
      <dsp:nvSpPr>
        <dsp:cNvPr id="0" name=""/>
        <dsp:cNvSpPr/>
      </dsp:nvSpPr>
      <dsp:spPr>
        <a:xfrm>
          <a:off x="259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6DB16-2056-4B17-92AA-243BE5096CDE}">
      <dsp:nvSpPr>
        <dsp:cNvPr id="0" name=""/>
        <dsp:cNvSpPr/>
      </dsp:nvSpPr>
      <dsp:spPr>
        <a:xfrm>
          <a:off x="2827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5AE9-B186-4B2D-8848-F03589C6DEE1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b="1" kern="1200"/>
            <a:t>Medicines &amp; access to treatment</a:t>
          </a:r>
          <a:endParaRPr lang="en-US" sz="1500" kern="1200"/>
        </a:p>
      </dsp:txBody>
      <dsp:txXfrm>
        <a:off x="2242800" y="2535669"/>
        <a:ext cx="1800000" cy="720000"/>
      </dsp:txXfrm>
    </dsp:sp>
    <dsp:sp modelId="{1D02BA77-E997-4CB4-84DD-E192298BBE44}">
      <dsp:nvSpPr>
        <dsp:cNvPr id="0" name=""/>
        <dsp:cNvSpPr/>
      </dsp:nvSpPr>
      <dsp:spPr>
        <a:xfrm>
          <a:off x="470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7FED3-3F4B-4EE5-B5EF-9D3CB2C9980B}">
      <dsp:nvSpPr>
        <dsp:cNvPr id="0" name=""/>
        <dsp:cNvSpPr/>
      </dsp:nvSpPr>
      <dsp:spPr>
        <a:xfrm>
          <a:off x="494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B9A1F-2BEC-4437-A9E5-D7FFA0B26B6F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b="1" kern="1200" dirty="0"/>
            <a:t>Health policies</a:t>
          </a:r>
          <a:endParaRPr lang="en-US" sz="1500" kern="1200" dirty="0"/>
        </a:p>
      </dsp:txBody>
      <dsp:txXfrm>
        <a:off x="4357800" y="2535669"/>
        <a:ext cx="1800000" cy="720000"/>
      </dsp:txXfrm>
    </dsp:sp>
    <dsp:sp modelId="{89E44BDE-3E5C-4828-8174-E693FF65E4B7}">
      <dsp:nvSpPr>
        <dsp:cNvPr id="0" name=""/>
        <dsp:cNvSpPr/>
      </dsp:nvSpPr>
      <dsp:spPr>
        <a:xfrm>
          <a:off x="682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8B259-7A9E-47EC-9C69-A0D2329A1BF3}">
      <dsp:nvSpPr>
        <dsp:cNvPr id="0" name=""/>
        <dsp:cNvSpPr/>
      </dsp:nvSpPr>
      <dsp:spPr>
        <a:xfrm>
          <a:off x="7057800" y="1329669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3A764-B84C-4708-8A34-F036EB564226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b="1" kern="1200" dirty="0"/>
            <a:t>PREVENTION</a:t>
          </a:r>
          <a:endParaRPr lang="en-US" sz="1500" kern="1200" dirty="0"/>
        </a:p>
      </dsp:txBody>
      <dsp:txXfrm>
        <a:off x="6472800" y="2535669"/>
        <a:ext cx="1800000" cy="720000"/>
      </dsp:txXfrm>
    </dsp:sp>
    <dsp:sp modelId="{3A19611D-A877-407B-9DA7-21A9EA1F89A7}">
      <dsp:nvSpPr>
        <dsp:cNvPr id="0" name=""/>
        <dsp:cNvSpPr/>
      </dsp:nvSpPr>
      <dsp:spPr>
        <a:xfrm>
          <a:off x="893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5D8E8-95D9-47FB-82D3-5A9DF3D7EDD4}">
      <dsp:nvSpPr>
        <dsp:cNvPr id="0" name=""/>
        <dsp:cNvSpPr/>
      </dsp:nvSpPr>
      <dsp:spPr>
        <a:xfrm>
          <a:off x="917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C8752-BBA3-4497-ABFB-5ADAFEF96F75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500" b="1" kern="1200"/>
            <a:t>Training &amp; capacity building  </a:t>
          </a:r>
          <a:endParaRPr lang="en-US" sz="1500" kern="1200"/>
        </a:p>
      </dsp:txBody>
      <dsp:txXfrm>
        <a:off x="8587800" y="253566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C0D00-BC59-5247-A82A-C8E4687A40F9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004D-022F-7F47-B627-B20DBF0E0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8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62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Representatives under the Civil Code – for patients deprived of their legal capacity by the court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13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43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7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748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7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5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84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74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46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959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53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7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412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37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noProof="0" dirty="0"/>
              <a:t>For 35% of PO public funding makes &gt;50% of their annual budget</a:t>
            </a:r>
          </a:p>
          <a:p>
            <a:r>
              <a:rPr lang="en-AU" noProof="0" dirty="0"/>
              <a:t>Pharma + private sector – on average 26% of annual budget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5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90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4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7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50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88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802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10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96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37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70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95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54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22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1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6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27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4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F004D-022F-7F47-B627-B20DBF0E0D1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4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08584-6914-139D-C371-D61B30334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7A0036-1AC4-66DD-B6C8-0632EC22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2E98B-53B5-864E-BFFC-3F151B4B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484813-81B9-598F-18C6-5E9E1ED7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536EA-A49F-9BCC-B651-AD419795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8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B0B87-5F25-5DBA-C5A5-685BE220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A3615F-0B13-41D0-791F-FFCDFF2E0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CD78D-386C-E322-F9F1-46340957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841890-9462-78B6-FD03-DC358B0F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35A7A3-69B3-5FA0-0B9E-CE9F303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49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9C32D2-936F-14C8-4F8F-CB33B272D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6E717E-EA9F-1AED-FDA2-A5BDDB339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DBC6C-9143-1EB7-73E1-D00222CE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1B0E5-7C5C-A2A8-AA12-001CC72B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EF651-E19B-FC13-0C95-6E1531EA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1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0854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329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cs-CZ" spc="-5">
                <a:solidFill>
                  <a:srgbClr val="FFFFFF"/>
                </a:solidFill>
              </a:rPr>
              <a:t>07.09.2022</a:t>
            </a:r>
            <a:endParaRPr lang="cs-CZ" spc="-5" dirty="0">
              <a:solidFill>
                <a:srgbClr val="FFFFFF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02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D329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cs-CZ" spc="-5">
                <a:solidFill>
                  <a:srgbClr val="FFFFFF"/>
                </a:solidFill>
              </a:rPr>
              <a:t>07.09.2022</a:t>
            </a:r>
            <a:endParaRPr lang="cs-CZ" spc="-5" dirty="0">
              <a:solidFill>
                <a:srgbClr val="FFFFF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90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D52-DD31-3EB2-5A86-A3074262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7AA85-5E6C-C3F6-3FB2-2406BCD86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F6780-8D8A-679E-E025-4B37FEE8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66A76-8A08-7A33-CBCD-CEDEBAF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940E8-2D57-FABC-4BA4-9D0F2F77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B6F0-0D18-A2E4-FEDF-C934688E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8AE4-DB25-DE2A-F024-64353CEA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5FCE-3EB5-EBE7-EE98-BEC87C1E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0248-51DC-527B-1772-08E844E9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3A9DC-A64C-6454-5A3B-C2323A0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5263-B016-9757-D1CA-9B6A0C44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13839-5FB4-31C2-A69D-7B636F6C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31BBF-862E-91FE-B8D3-229272AE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7497-7DAF-1044-79CA-6E45EACE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E59B6-B307-0FC2-028E-741A7A1D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565B-59FF-D665-C01B-3DBDCBD2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4A30-499C-1E93-6034-16BBA74B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558E-217F-741C-26EC-BC691B5E0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545F-1C20-602E-EE0A-11A3ECC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0A991-7DAB-6AF7-9533-0420EAA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D6C5-DFAA-D0F9-F0A8-3B3A9531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5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DF99-9F40-A710-2081-84CA314F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74900-A9AE-0C85-C586-3ECBAA371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CB6AE-751F-CC83-813B-B972F8B7B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AACEA-8DA3-2B9C-5F5E-127A45057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E4286-7A6F-2CBB-AEC1-0BB891AF8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003F6-E3AB-EA3B-CF21-8162846D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C2F26-76CC-0F6A-B499-4314408E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6420C-6294-7DD5-2076-E50456C2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0F96D-B123-BA8A-88AC-8E36C78B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F15E9-2B6E-4F8E-8F8F-71C3F64E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9F0411-AC2A-FD47-4C63-0651A7F0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C4B7C8-3174-9816-291F-FC34DE30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1747F4-AEA9-0E13-A710-32398768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52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B2D5-A34F-DFB4-2186-6CBA14DA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EEA6D-B31E-4507-032A-5646D06C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4D5E1-C91C-A5AC-C582-6C14BDC0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1297F-4D03-CEC8-92B9-F4861F1C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9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9F5F-B08C-1049-5A69-B06FFB7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C9F8E-D698-9B49-3608-D272A0D0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29180-DB16-45B2-881C-4FD4BA85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6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E205-6E4E-D171-8D19-5659715E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A21A-07FC-0176-238C-5BCBB031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F21CE-8245-5199-88EB-B5633F44E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64687-C34B-19C6-6233-46408F73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FCB99-D347-E707-7FB9-7B445663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95FA-79DE-E37A-5CB7-C91781DC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12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0449-4C96-2A19-2E77-B782FEA0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B5042-88B2-3950-6414-B477DB56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FA312-16FA-B0CE-6835-066C90E96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37114-2AB7-4D51-BBAD-4641E556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36995-54B9-84DD-3432-121F01AF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F0964-75F0-62A7-B2CD-140DE328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7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2CF9-859D-C213-F726-A7A915DF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74C6A-B9E4-2E89-93BB-354199853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0A91-0D26-C0E1-1C9A-FB022DE1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C5A2-05FB-FB06-B5A9-1E9DC67F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A6248-AFF7-6523-8E86-C02660A1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5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FC66C-C7A3-03E5-B91A-2B2624C5B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741EF-8382-5FE7-1330-B4F821893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50B2-671B-F471-8A90-CD14DE8C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72F8-3A5C-AB38-2BE3-F338C8C9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98B5-AA42-FF50-FBFA-3402B582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3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C6754-4796-CE44-B8C8-99C9C8269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71C296-A261-804B-97C3-11F5CDD639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624" y="691148"/>
            <a:ext cx="6766243" cy="900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Headline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515553-124E-6642-885D-307CE01B9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623" y="2041581"/>
            <a:ext cx="6766243" cy="48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&amp; PLACE/EVENT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63F4B62-7052-C64A-B204-AD303A00A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623" y="3690966"/>
            <a:ext cx="6766243" cy="48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3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10CB3A-8BBE-C640-A05D-5337840C1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54D620-A1D5-0644-9123-48B9585FE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209" y="1904214"/>
            <a:ext cx="8347402" cy="441174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5C5673-1509-3642-B93D-2A78D1A11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08" y="396030"/>
            <a:ext cx="8347402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/>
              <a:t>Slide Title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144F63-40E5-2741-8C8C-9FC796A58A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09" y="1102482"/>
            <a:ext cx="834740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7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00D968-13E4-8A4B-A24E-19BB00916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E8FBDC7-2CBC-794E-ABEB-DFB2CD8C4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6789" y="804270"/>
            <a:ext cx="5118754" cy="543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Follow us on Social Media!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8CBBB1-67E5-5148-BCB6-28F7B7750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5917" y="1608540"/>
            <a:ext cx="4579625" cy="352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/</a:t>
            </a:r>
            <a:r>
              <a:rPr lang="en-US" err="1"/>
              <a:t>europeanpatientsforum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DFFA225-94EE-914B-90F0-3BEA5B4FDC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5917" y="2152303"/>
            <a:ext cx="4579626" cy="352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/</a:t>
            </a:r>
            <a:r>
              <a:rPr lang="en-US" err="1"/>
              <a:t>eupatientsforum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6BBC6C5-899C-2941-B726-02E30498F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5917" y="2696067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/</a:t>
            </a:r>
            <a:r>
              <a:rPr lang="en-US" err="1"/>
              <a:t>eupatient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58A442C-197D-D64D-85B6-18A6B9B31A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05917" y="3239830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linkedin.com</a:t>
            </a:r>
            <a:r>
              <a:rPr lang="en-US"/>
              <a:t>/company/</a:t>
            </a:r>
            <a:r>
              <a:rPr lang="en-US" err="1"/>
              <a:t>european</a:t>
            </a:r>
            <a:r>
              <a:rPr lang="en-US"/>
              <a:t>-patients-forum/</a:t>
            </a:r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363BE5-CAD9-0640-B4A4-5E36235671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5917" y="3788715"/>
            <a:ext cx="4579626" cy="352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anchor.fm</a:t>
            </a:r>
            <a:r>
              <a:rPr lang="en-US"/>
              <a:t>/</a:t>
            </a:r>
            <a:r>
              <a:rPr lang="en-US" err="1"/>
              <a:t>eupatients</a:t>
            </a:r>
            <a:endParaRPr lang="en-GB"/>
          </a:p>
        </p:txBody>
      </p:sp>
      <p:pic>
        <p:nvPicPr>
          <p:cNvPr id="24" name="Immagine 2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973EBD-F290-6142-9007-440675F4F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95" y="3788715"/>
            <a:ext cx="366665" cy="36666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85A09054-57D2-5048-90B5-D3DB7BB67C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95" y="1615264"/>
            <a:ext cx="366665" cy="36666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8AD6B9C-169C-4943-9BD1-5818E4DE78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96" y="2144598"/>
            <a:ext cx="366665" cy="36666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0C60CE5-053C-1045-BF23-6CFC456E04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278" y="3233106"/>
            <a:ext cx="366665" cy="366665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E341D48-11AC-F445-8F88-405F50073B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278" y="2688852"/>
            <a:ext cx="366665" cy="366665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B69A831-633A-B04D-8C4D-D14F2B949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6788" y="5114107"/>
            <a:ext cx="5127900" cy="46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info@eu-patient.eu</a:t>
            </a:r>
            <a:endParaRPr lang="en-US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EED5B9-5377-7A4B-8BA6-698081056F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6788" y="5592394"/>
            <a:ext cx="5118754" cy="482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www.eu-patient.eu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1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08" y="1726446"/>
            <a:ext cx="10849205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789" y="188640"/>
            <a:ext cx="921662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1196752"/>
            <a:ext cx="1075319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7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B0428-9BBA-14C0-3949-8331E24B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6E4CF9-47F7-6ECE-AB46-3B341D31A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8BC721-47E2-EA99-35E3-BFC5136A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8868B4-026B-9067-DF4F-B37D5198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C6D09B-A71E-04DD-9AB8-3FA5190A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645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644650" y="1600200"/>
            <a:ext cx="9057215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644650" y="1600200"/>
            <a:ext cx="4425948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273800" y="1600200"/>
            <a:ext cx="442806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3911070" y="-666221"/>
            <a:ext cx="4524374" cy="9057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B32A4-A1CD-2337-A555-7080AB75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C83EA-EE22-CA12-7090-48A4C2C29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D83D7A-3670-8888-4EB0-52B1AAA20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C0B6B-6226-4126-8017-2BAD14EF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3E0FD8-C3B6-88AE-1EA8-CCBC7C9E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6C70D2-7C17-8243-6346-F059E938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386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6508221" y="1930929"/>
            <a:ext cx="6124574" cy="2262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1878013" y="-233363"/>
            <a:ext cx="6124574" cy="659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276167" y="6110288"/>
            <a:ext cx="2444751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B4F4-85C0-454C-A64B-7AED8633D6B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658A-A827-4672-8B57-F16FE90C5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4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&amp; content">
  <p:cSld name="Text &amp;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589208" y="1726446"/>
            <a:ext cx="108492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696"/>
              </a:buClr>
              <a:buSzPts val="2400"/>
              <a:buChar char="•"/>
              <a:defRPr sz="2400">
                <a:solidFill>
                  <a:srgbClr val="005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B25A"/>
              </a:buClr>
              <a:buSzPts val="2000"/>
              <a:buChar char="•"/>
              <a:defRPr>
                <a:solidFill>
                  <a:srgbClr val="1FB25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2"/>
          </p:nvPr>
        </p:nvSpPr>
        <p:spPr>
          <a:xfrm>
            <a:off x="623789" y="188640"/>
            <a:ext cx="9216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696"/>
              </a:buClr>
              <a:buSzPts val="2800"/>
              <a:buNone/>
              <a:defRPr b="1" cap="none">
                <a:solidFill>
                  <a:srgbClr val="00569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"/>
          <p:cNvSpPr txBox="1">
            <a:spLocks noGrp="1"/>
          </p:cNvSpPr>
          <p:nvPr>
            <p:ph type="body" idx="3"/>
          </p:nvPr>
        </p:nvSpPr>
        <p:spPr>
          <a:xfrm>
            <a:off x="623392" y="1196752"/>
            <a:ext cx="10753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5FA6"/>
              </a:buClr>
              <a:buSzPts val="2400"/>
              <a:buNone/>
              <a:defRPr sz="2400">
                <a:solidFill>
                  <a:srgbClr val="065FA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8889"/>
              </a:buClr>
              <a:buSzPts val="2400"/>
              <a:buNone/>
              <a:defRPr sz="2400">
                <a:solidFill>
                  <a:srgbClr val="A28889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2000"/>
              <a:buNone/>
              <a:defRPr sz="2000">
                <a:solidFill>
                  <a:srgbClr val="A28889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800"/>
              <a:buNone/>
              <a:defRPr sz="1800">
                <a:solidFill>
                  <a:srgbClr val="A28889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28889"/>
              </a:buClr>
              <a:buSzPts val="1600"/>
              <a:buNone/>
              <a:defRPr sz="1600">
                <a:solidFill>
                  <a:srgbClr val="A28889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292F9-B6C2-AB88-FB46-C9DF61B0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19E88C-C684-8FE3-CE31-F3E97E1EA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15408C-0E79-B142-10D5-21C2EE401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E9E015-827B-70B1-2E53-EC4BD3C1C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2EB140-F7C4-07DC-C614-33120B6A3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BDEB23-69C4-057E-9092-5343E342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855A94-5FCB-22A9-AB18-A3FA3097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B1A40-6F59-F211-E0C4-7F719F6F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34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08" y="1726446"/>
            <a:ext cx="10849205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789" y="188640"/>
            <a:ext cx="921662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/>
              <a:t>Slide Title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1196752"/>
            <a:ext cx="1075319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1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81D35-DDAB-FDE6-03C8-DBAEB2F3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B6C702-52B7-1997-C743-24ACD3DB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2CBF24-AD23-8E74-E329-114D9E6A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F3BDCA-DBE3-B7F2-B7ED-94B9755F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5C1119-78EE-6762-810B-6AE6F7F3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F3D401-2866-5938-5AF1-D2BE0625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60886-8358-5DBC-65F3-CBD0F74B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9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23C51-0FEA-9B15-A213-366B2E2B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5080AA-515B-3CCB-81AC-EA6ED951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2E5984-2B2A-B422-4AF5-E9A303E9F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D72D2F-3BBF-1DB1-FD33-DD75C40C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CF7FF9-B8D6-8E33-1F88-BB4BD42F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B92E7D-B507-19B5-B382-BF21367C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5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1C414-8E30-A87F-0101-B302E6EC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5E7196-5455-2F8A-A407-2622E0D9F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EA75E5-BAC1-FA12-0EF4-1ADEF785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21E13-CE95-1DF6-45BA-CD9FFBFC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7A3271-A003-38A2-C44A-BD422ED5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9F4A53-06C9-8412-6606-5B3CE578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1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EABA51-C43D-4D64-FEF6-730C21C8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EBE6A6-F339-87D2-C9AD-D6918A198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16FD1D-48DF-BE4B-D391-EC8B4DC5E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F929-35EB-C249-9BDA-596B96BB071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10AA30-E13F-E086-49FF-0655A2013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B8880A-03C7-F388-EC6C-9AA7C105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2533-DCE2-3241-BEBD-8C6D79CBE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5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BAD6B-A79C-9BC0-5D71-1E316C21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7D293-43C5-1C68-3524-E5182CB5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81D8-3DEC-AE42-E779-E9AE347C0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0C6F-FCB6-48F3-A3C4-6DD7A1351311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8184B-10AE-B1CA-BA64-0333E24E5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2B12-E275-D3DA-0081-345208D7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1DEB-482B-4380-918B-65F87BA5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12226032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B6F5A-A3ED-4885-99DE-B24648C82A4B}"/>
              </a:ext>
            </a:extLst>
          </p:cNvPr>
          <p:cNvSpPr txBox="1"/>
          <p:nvPr userDrawn="1"/>
        </p:nvSpPr>
        <p:spPr>
          <a:xfrm>
            <a:off x="9415104" y="220559"/>
            <a:ext cx="2586970" cy="1488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en-GB" sz="180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FEF97-05EC-408E-B2E6-B6E1A692FF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81" y="34652"/>
            <a:ext cx="2424918" cy="1438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70BC7-3836-4731-B4F9-502D773A7C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54" y="6450421"/>
            <a:ext cx="10153724" cy="460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6997F-1C10-490B-BF83-C349D52CAE04}"/>
              </a:ext>
            </a:extLst>
          </p:cNvPr>
          <p:cNvSpPr txBox="1"/>
          <p:nvPr userDrawn="1"/>
        </p:nvSpPr>
        <p:spPr>
          <a:xfrm>
            <a:off x="4558215" y="1472879"/>
            <a:ext cx="7361150" cy="4840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en-GB" sz="180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4FFA50-55AF-4238-8A3C-C48E0C2CCA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57" y="1709331"/>
            <a:ext cx="5582204" cy="4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234" y="1"/>
            <a:ext cx="10699751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44650" y="0"/>
            <a:ext cx="90572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644650" y="1600200"/>
            <a:ext cx="9057215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644650" y="6110288"/>
            <a:ext cx="18287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886200" y="6102351"/>
            <a:ext cx="38608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1504084" y="558800"/>
            <a:ext cx="696381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1495618" y="0"/>
            <a:ext cx="696381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0754784" y="558800"/>
            <a:ext cx="696381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0754784" y="0"/>
            <a:ext cx="696381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1437"/>
            <a:ext cx="1189565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B4F4-85C0-454C-A64B-7AED8633D6B4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658A-A827-4672-8B57-F16FE90C5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84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288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lapacientu.cz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party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dictionary.cambridge.org/dictionary/english/politica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ctionary.cambridge.org/dictionary/english/politics" TargetMode="External"/><Relationship Id="rId5" Type="http://schemas.openxmlformats.org/officeDocument/2006/relationships/hyperlink" Target="https://dictionary.cambridge.org/dictionary/english/connected" TargetMode="External"/><Relationship Id="rId4" Type="http://schemas.openxmlformats.org/officeDocument/2006/relationships/hyperlink" Target="https://dictionary.cambridge.org/dictionary/english/interested" TargetMode="External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jzak@silapacientu.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cientskeorganizace.mzcr.cz/index.php?pg=hledam-organizaci--databaze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1B84D-3077-8380-7C69-F2088178A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346" y="2651380"/>
            <a:ext cx="11611308" cy="2573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Patient organizations in Czechia</a:t>
            </a:r>
            <a:br>
              <a:rPr lang="cs-CZ" sz="2800" b="1" dirty="0">
                <a:latin typeface="Montserrat SemiBold" pitchFamily="2" charset="0"/>
              </a:rPr>
            </a:br>
            <a:br>
              <a:rPr lang="en-US" sz="2000" b="1" dirty="0">
                <a:latin typeface="Montserrat SemiBold" pitchFamily="2" charset="0"/>
              </a:rPr>
            </a:b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</a:b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SANITAS workshop in Warsaw</a:t>
            </a:r>
            <a:b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</a:br>
            <a:br>
              <a:rPr lang="en-AU" sz="2400" b="1" dirty="0">
                <a:latin typeface="Montserrat Light"/>
              </a:rPr>
            </a:b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12</a:t>
            </a:r>
            <a:r>
              <a:rPr lang="en-AU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th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 April 2024</a:t>
            </a:r>
            <a:br>
              <a:rPr lang="en-US" sz="2800" b="1" dirty="0">
                <a:latin typeface="Montserrat SemiBold"/>
              </a:rPr>
            </a:b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  <a:t> </a:t>
            </a:r>
            <a:endParaRPr lang="cs-CZ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 Light" pitchFamily="2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728137"/>
            <a:ext cx="12192000" cy="112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F7E2D2-04F6-23F2-5F8B-8BB05D1634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00" y="5997040"/>
            <a:ext cx="1460602" cy="6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Czech definition of a patient organization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C432D1-8FC8-006E-8755-406AC7D05AA6}"/>
              </a:ext>
            </a:extLst>
          </p:cNvPr>
          <p:cNvSpPr txBox="1"/>
          <p:nvPr/>
        </p:nvSpPr>
        <p:spPr>
          <a:xfrm>
            <a:off x="969723" y="1660815"/>
            <a:ext cx="10140863" cy="357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“A decisive influence on its management”</a:t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Members of the </a:t>
            </a:r>
            <a:r>
              <a:rPr lang="en-US" sz="2800" b="1" dirty="0"/>
              <a:t>statutory</a:t>
            </a:r>
            <a:r>
              <a:rPr lang="en-US" sz="2800" dirty="0"/>
              <a:t> </a:t>
            </a:r>
            <a:r>
              <a:rPr lang="en-US" sz="2800" b="1" u="sng" dirty="0"/>
              <a:t>and</a:t>
            </a:r>
            <a:r>
              <a:rPr lang="en-US" sz="2800" dirty="0"/>
              <a:t> </a:t>
            </a:r>
            <a:r>
              <a:rPr lang="en-US" sz="2800" b="1" dirty="0"/>
              <a:t>supreme body </a:t>
            </a:r>
            <a:r>
              <a:rPr lang="en-US" sz="2800" dirty="0"/>
              <a:t>are </a:t>
            </a:r>
            <a:r>
              <a:rPr lang="en-US" sz="2800" b="1" dirty="0"/>
              <a:t>elected</a:t>
            </a:r>
            <a:r>
              <a:rPr lang="en-US" sz="2800" dirty="0"/>
              <a:t> by the members of the association who are usually: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patients,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their relatives,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their representatives under the Civil Code,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other patient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08068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Additional conditions for obtaining a patient organization status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C432D1-8FC8-006E-8755-406AC7D05AA6}"/>
              </a:ext>
            </a:extLst>
          </p:cNvPr>
          <p:cNvSpPr txBox="1"/>
          <p:nvPr/>
        </p:nvSpPr>
        <p:spPr>
          <a:xfrm>
            <a:off x="969723" y="1811127"/>
            <a:ext cx="10533032" cy="26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b="1" dirty="0"/>
            </a:br>
            <a:r>
              <a:rPr lang="en-US" sz="2800" b="1" dirty="0"/>
              <a:t>Patient organization must: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publish on its website its financial statements and its sources of funding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active for at least 12 months prior to application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   </a:t>
            </a:r>
            <a:r>
              <a:rPr lang="en-US" sz="2800" i="1" dirty="0"/>
              <a:t>(provide services to patients and protect their rights and interests)</a:t>
            </a:r>
          </a:p>
        </p:txBody>
      </p:sp>
    </p:spTree>
    <p:extLst>
      <p:ext uri="{BB962C8B-B14F-4D97-AF65-F5344CB8AC3E}">
        <p14:creationId xmlns:p14="http://schemas.microsoft.com/office/powerpoint/2010/main" val="143069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Application for obtaining a patient organization status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C432D1-8FC8-006E-8755-406AC7D05AA6}"/>
              </a:ext>
            </a:extLst>
          </p:cNvPr>
          <p:cNvSpPr txBox="1"/>
          <p:nvPr/>
        </p:nvSpPr>
        <p:spPr>
          <a:xfrm>
            <a:off x="969723" y="1811127"/>
            <a:ext cx="10533032" cy="404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b="1" dirty="0"/>
            </a:br>
            <a:r>
              <a:rPr lang="en-US" sz="2800" b="1" dirty="0"/>
              <a:t>Patient organization must submit: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Application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Sworn affidavit on meeting the legal definition of patient organization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Statutes (articles of incorporation/founding agreement)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Annual report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Financial statements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68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390691"/>
            <a:ext cx="10533032" cy="1265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Application process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pic>
        <p:nvPicPr>
          <p:cNvPr id="5" name="Obrázek 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0098DFDC-AC9B-B893-2DEF-AF45E7A532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508" y="1102290"/>
            <a:ext cx="7406418" cy="47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390691"/>
            <a:ext cx="10533032" cy="1265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Patient organization certification 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16856B6-CE29-968D-FAD0-9F02980F4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327" y="1238221"/>
            <a:ext cx="4131712" cy="4457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4584CE-4B2E-7E67-7267-27F30F1578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961" y="1379473"/>
            <a:ext cx="3148320" cy="44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Types of patient organizations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09BF15-27E7-D5AE-B854-C2FAABF43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197232"/>
              </p:ext>
            </p:extLst>
          </p:nvPr>
        </p:nvGraphicFramePr>
        <p:xfrm>
          <a:off x="-485731" y="1189550"/>
          <a:ext cx="6833217" cy="46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8925C12-072C-CE87-826C-47037BAA40ED}"/>
              </a:ext>
            </a:extLst>
          </p:cNvPr>
          <p:cNvSpPr txBox="1"/>
          <p:nvPr/>
        </p:nvSpPr>
        <p:spPr>
          <a:xfrm>
            <a:off x="5949190" y="868003"/>
            <a:ext cx="6112085" cy="487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b="1" dirty="0"/>
            </a:br>
            <a:r>
              <a:rPr lang="en-US" sz="2800" b="1" dirty="0"/>
              <a:t>Umbrella organizations in Czechia</a:t>
            </a: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National Association of Patient Organizations (NAPO) </a:t>
            </a:r>
            <a:r>
              <a:rPr lang="en-US" sz="2000" i="1" dirty="0"/>
              <a:t>– 47 members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Rare Diseases Czech Republic (ČAVO) </a:t>
            </a:r>
            <a:r>
              <a:rPr lang="en-US" sz="2000" i="1" dirty="0"/>
              <a:t>– 48 members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Alliance of Patients with Diabetes </a:t>
            </a:r>
            <a:br>
              <a:rPr lang="en-US" sz="2800" dirty="0"/>
            </a:br>
            <a:r>
              <a:rPr lang="en-US" sz="2000" i="1" dirty="0"/>
              <a:t>– 5 members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Alliance of women living with breast cancer </a:t>
            </a:r>
            <a:r>
              <a:rPr lang="en-US" sz="2000" i="1" dirty="0"/>
              <a:t>– 38 members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Voice of Oncology Patients </a:t>
            </a:r>
            <a:r>
              <a:rPr lang="en-US" sz="2000" i="1" dirty="0"/>
              <a:t>– 12 members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5771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53C748-3A71-1B95-3778-C576E49C7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69" y="1527962"/>
            <a:ext cx="1743413" cy="9685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8E6E91-FC65-559A-9A89-00B95F01C634}"/>
              </a:ext>
            </a:extLst>
          </p:cNvPr>
          <p:cNvSpPr txBox="1"/>
          <p:nvPr/>
        </p:nvSpPr>
        <p:spPr>
          <a:xfrm>
            <a:off x="2589882" y="1772179"/>
            <a:ext cx="655935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Inspired by European Patient Forum</a:t>
            </a:r>
            <a:endParaRPr lang="en-US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E61B66-074E-7AE4-87A5-BDF56AB172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18" y="2880986"/>
            <a:ext cx="3615330" cy="24226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EC06B2-0609-4A5C-6BD4-6267002E08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088" y="2880987"/>
            <a:ext cx="4533384" cy="242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5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E8A0F3-2F0F-731C-F074-1F6B1DEF5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6" y="1624772"/>
            <a:ext cx="4816411" cy="32991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82C7FA1-7A61-FBE2-79BF-089E85CB93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42" y="1624772"/>
            <a:ext cx="4839360" cy="32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3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35A534-00FA-5AAC-D044-8D7ADDCF6B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70" y="1624772"/>
            <a:ext cx="4907299" cy="3299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7877EE-F314-C55D-C1ED-E16A2CE36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180" y="1624772"/>
            <a:ext cx="5075534" cy="34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D31548-9BA0-F27D-D5F0-E6FC4E0B11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6" y="1675065"/>
            <a:ext cx="5077345" cy="34231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25FEED-FE1C-72F0-8C6E-29F207194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973" y="1735005"/>
            <a:ext cx="5011741" cy="33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2" y="172124"/>
            <a:ext cx="5021684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National Association of Patient Organizations (NAPO)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A9F7C6-A523-3E83-C742-FF87DBCEE443}"/>
              </a:ext>
            </a:extLst>
          </p:cNvPr>
          <p:cNvSpPr txBox="1"/>
          <p:nvPr/>
        </p:nvSpPr>
        <p:spPr>
          <a:xfrm>
            <a:off x="640080" y="3063311"/>
            <a:ext cx="4243589" cy="240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Founded in Nov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Currently 47 members </a:t>
            </a:r>
            <a:br>
              <a:rPr lang="en-US" sz="2200" dirty="0"/>
            </a:br>
            <a:r>
              <a:rPr lang="en-US" sz="2200" dirty="0"/>
              <a:t>(36 therapeutical groups)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https://silapacientu.cz/en/</a:t>
            </a:r>
            <a:r>
              <a:rPr lang="en-US" sz="2200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4680FD-BFA0-3A2D-DB17-0D0F871B34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1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566396-0298-FAD3-5FF6-3A88561E9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6" y="1605819"/>
            <a:ext cx="2225432" cy="20887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52493A1-8B4A-982C-163F-9D81DA2438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625" y="3134357"/>
            <a:ext cx="2091153" cy="2088716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9AB4123-F14D-22F1-D5CE-76EA4D8B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09934"/>
              </p:ext>
            </p:extLst>
          </p:nvPr>
        </p:nvGraphicFramePr>
        <p:xfrm>
          <a:off x="4636972" y="1281401"/>
          <a:ext cx="7250228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798">
                  <a:extLst>
                    <a:ext uri="{9D8B030D-6E8A-4147-A177-3AD203B41FA5}">
                      <a16:colId xmlns:a16="http://schemas.microsoft.com/office/drawing/2014/main" val="2292926013"/>
                    </a:ext>
                  </a:extLst>
                </a:gridCol>
                <a:gridCol w="4583430">
                  <a:extLst>
                    <a:ext uri="{9D8B030D-6E8A-4147-A177-3AD203B41FA5}">
                      <a16:colId xmlns:a16="http://schemas.microsoft.com/office/drawing/2014/main" val="2559116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noProof="0"/>
                        <a:t>Statute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7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noProof="0" dirty="0"/>
                        <a:t>Definition of PO </a:t>
                      </a:r>
                      <a:r>
                        <a:rPr lang="en-AU" sz="1200" noProof="0" dirty="0"/>
                        <a:t>(membership)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Patients in statutory </a:t>
                      </a:r>
                      <a:r>
                        <a:rPr lang="en-AU" b="1" u="sng" noProof="0" dirty="0"/>
                        <a:t>or</a:t>
                      </a:r>
                      <a:r>
                        <a:rPr lang="en-AU" noProof="0" dirty="0"/>
                        <a:t> supreme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08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noProof="0" dirty="0">
                          <a:solidFill>
                            <a:schemeClr val="bg1"/>
                          </a:solidFill>
                        </a:rPr>
                        <a:t>Code of Ethics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noProof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9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Records in public registries, annual report and financial statement by 31 Aug on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5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Legitimacy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Truthful information about meeting the statute conditions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2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Democracy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Patient organization represented at NAPO by a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3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Member provides information on its membership and number of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0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Responsibility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Endorsement of common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noProof="0" dirty="0"/>
                        <a:t>Zero corruption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noProof="0" dirty="0"/>
                        <a:t>Anti-corruption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8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727286" y="35986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as an umbrella patient organization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8EFA52-3FD3-5FA0-B813-838776826136}"/>
              </a:ext>
            </a:extLst>
          </p:cNvPr>
          <p:cNvSpPr txBox="1"/>
          <p:nvPr/>
        </p:nvSpPr>
        <p:spPr>
          <a:xfrm>
            <a:off x="948690" y="1624772"/>
            <a:ext cx="9923865" cy="412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b="1" dirty="0"/>
            </a:br>
            <a:r>
              <a:rPr lang="en-US" sz="2800" dirty="0"/>
              <a:t>Funding – no more than 40% funding from pharma industry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Strategic priorities (defined by members + political reality)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Partnerships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Voice of patient experts via NAPO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52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B6BDA-940D-D0D4-260A-ECC24879027D}"/>
              </a:ext>
            </a:extLst>
          </p:cNvPr>
          <p:cNvSpPr txBox="1">
            <a:spLocks/>
          </p:cNvSpPr>
          <p:nvPr/>
        </p:nvSpPr>
        <p:spPr>
          <a:xfrm>
            <a:off x="678152" y="684024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Strategic priorities defined by members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graphicFrame>
        <p:nvGraphicFramePr>
          <p:cNvPr id="8" name="TextovéPole 2">
            <a:extLst>
              <a:ext uri="{FF2B5EF4-FFF2-40B4-BE49-F238E27FC236}">
                <a16:creationId xmlns:a16="http://schemas.microsoft.com/office/drawing/2014/main" id="{7107C2A8-A6A9-06CE-304A-0D6F40C3E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068184"/>
              </p:ext>
            </p:extLst>
          </p:nvPr>
        </p:nvGraphicFramePr>
        <p:xfrm>
          <a:off x="678152" y="14834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155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B6BDA-940D-D0D4-260A-ECC24879027D}"/>
              </a:ext>
            </a:extLst>
          </p:cNvPr>
          <p:cNvSpPr txBox="1">
            <a:spLocks/>
          </p:cNvSpPr>
          <p:nvPr/>
        </p:nvSpPr>
        <p:spPr>
          <a:xfrm>
            <a:off x="678152" y="684024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Funding of patient organizations in Czechia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494C3C-CDAE-4B85-FE62-9359A8ECBF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1" y="3896140"/>
            <a:ext cx="5536398" cy="27318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575EED-BE66-07AA-9B7D-6D8238BEDA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52" y="3156992"/>
            <a:ext cx="5417848" cy="2731881"/>
          </a:xfrm>
          <a:prstGeom prst="rect">
            <a:avLst/>
          </a:prstGeom>
        </p:spPr>
      </p:pic>
      <p:pic>
        <p:nvPicPr>
          <p:cNvPr id="7" name="Obrázek 7" descr="Obsah obrázku text, snímek obrazovky, počítač, elektronika&#10;&#10;Popis se vygeneroval automaticky.">
            <a:extLst>
              <a:ext uri="{FF2B5EF4-FFF2-40B4-BE49-F238E27FC236}">
                <a16:creationId xmlns:a16="http://schemas.microsoft.com/office/drawing/2014/main" id="{EBF05CFA-1BAC-7B91-6343-DC872D782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518" y="1607407"/>
            <a:ext cx="2350162" cy="13165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664143-0269-09F3-80B1-F3C8E6F1C2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1" y="1753339"/>
            <a:ext cx="3923429" cy="18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B6BDA-940D-D0D4-260A-ECC24879027D}"/>
              </a:ext>
            </a:extLst>
          </p:cNvPr>
          <p:cNvSpPr txBox="1">
            <a:spLocks/>
          </p:cNvSpPr>
          <p:nvPr/>
        </p:nvSpPr>
        <p:spPr>
          <a:xfrm>
            <a:off x="678152" y="684024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Funding of patient organizations in Czechia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479C7800-E877-5544-7A57-495F3C765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7" y="2196344"/>
            <a:ext cx="5638800" cy="33909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C0681-793B-E152-2FCD-42179E4C99A0}"/>
              </a:ext>
            </a:extLst>
          </p:cNvPr>
          <p:cNvSpPr txBox="1"/>
          <p:nvPr/>
        </p:nvSpPr>
        <p:spPr>
          <a:xfrm>
            <a:off x="678152" y="1603526"/>
            <a:ext cx="230251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Public funding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1067CA-63A0-902A-BBBB-A8617FFA0B2B}"/>
              </a:ext>
            </a:extLst>
          </p:cNvPr>
          <p:cNvSpPr txBox="1"/>
          <p:nvPr/>
        </p:nvSpPr>
        <p:spPr>
          <a:xfrm>
            <a:off x="7256751" y="1536164"/>
            <a:ext cx="375352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Non-public funding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8280E9-E4B0-9B33-9821-72B1B1EAC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642" y="2263706"/>
            <a:ext cx="5294755" cy="32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5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B6BDA-940D-D0D4-260A-ECC24879027D}"/>
              </a:ext>
            </a:extLst>
          </p:cNvPr>
          <p:cNvSpPr txBox="1">
            <a:spLocks/>
          </p:cNvSpPr>
          <p:nvPr/>
        </p:nvSpPr>
        <p:spPr>
          <a:xfrm>
            <a:off x="678152" y="684024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Strategic priorities defined by political reality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5223DD-E8A8-193A-F3B1-B8DAA2CDC519}"/>
              </a:ext>
            </a:extLst>
          </p:cNvPr>
          <p:cNvSpPr txBox="1"/>
          <p:nvPr/>
        </p:nvSpPr>
        <p:spPr>
          <a:xfrm>
            <a:off x="948690" y="1761932"/>
            <a:ext cx="9923865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EU legislation (EHDS, EU pharma package)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E-health legislation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Emergency dispensation of medicines in pharmacies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Definitions of person's entitlement to a health service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“Right to be forgotten"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Drug supply shortages (Rx online)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Access of Ukrainian refugees to Czech healthcare system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913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8B6BDA-940D-D0D4-260A-ECC24879027D}"/>
              </a:ext>
            </a:extLst>
          </p:cNvPr>
          <p:cNvSpPr txBox="1">
            <a:spLocks/>
          </p:cNvSpPr>
          <p:nvPr/>
        </p:nvSpPr>
        <p:spPr>
          <a:xfrm>
            <a:off x="678152" y="684024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Partnerships</a:t>
            </a:r>
            <a:br>
              <a:rPr lang="cs-CZ" sz="2800" dirty="0">
                <a:latin typeface="Montserrat Light"/>
              </a:rPr>
            </a:br>
            <a:endParaRPr lang="cs-CZ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ea typeface="+mj-lt"/>
              <a:cs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5223DD-E8A8-193A-F3B1-B8DAA2CDC519}"/>
              </a:ext>
            </a:extLst>
          </p:cNvPr>
          <p:cNvSpPr txBox="1"/>
          <p:nvPr/>
        </p:nvSpPr>
        <p:spPr>
          <a:xfrm>
            <a:off x="958214" y="1660612"/>
            <a:ext cx="102755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European Patient Forum (EPF)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Association of Innovative Pharmaceutical Industry (AIFP)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Czech Association of Pharmaceutical Firms (ČAFF)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Czech Medical Association of J. E. </a:t>
            </a:r>
            <a:r>
              <a:rPr lang="en-AU" sz="2800" dirty="0" err="1"/>
              <a:t>Purkyně</a:t>
            </a: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Czech National Disability Council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Alliance for telemedicine, digitalisation of health and social services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Association of Manufacturers and Suppliers of Medical Devises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dirty="0"/>
              <a:t>Health Insurance Office </a:t>
            </a:r>
          </a:p>
        </p:txBody>
      </p:sp>
    </p:spTree>
    <p:extLst>
      <p:ext uri="{BB962C8B-B14F-4D97-AF65-F5344CB8AC3E}">
        <p14:creationId xmlns:p14="http://schemas.microsoft.com/office/powerpoint/2010/main" val="163561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51299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State vs. patient organizations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0CF1C2C-8AB6-B4B2-1298-004F6BE63A94}"/>
              </a:ext>
            </a:extLst>
          </p:cNvPr>
          <p:cNvSpPr txBox="1"/>
          <p:nvPr/>
        </p:nvSpPr>
        <p:spPr>
          <a:xfrm>
            <a:off x="958214" y="1541344"/>
            <a:ext cx="102755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AU" sz="2800" b="1" dirty="0"/>
              <a:t>Formal involvement only via :</a:t>
            </a:r>
          </a:p>
          <a:p>
            <a:pPr lvl="0">
              <a:tabLst>
                <a:tab pos="457200" algn="l"/>
              </a:tabLst>
            </a:pPr>
            <a:endParaRPr lang="en-AU" sz="2800" b="1" dirty="0"/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b="1" dirty="0"/>
              <a:t>Patient Council </a:t>
            </a:r>
            <a:r>
              <a:rPr lang="en-AU" sz="2800" dirty="0"/>
              <a:t>(MoH working groups, Patient Council working groups, comments on new proposed health legislation)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2800" b="1" dirty="0"/>
              <a:t>HTA process for </a:t>
            </a:r>
            <a:r>
              <a:rPr lang="en-AU" sz="2800" dirty="0"/>
              <a:t>(treatment of rare diseases)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800" b="1" dirty="0"/>
          </a:p>
          <a:p>
            <a:pPr>
              <a:tabLst>
                <a:tab pos="457200" algn="l"/>
              </a:tabLst>
            </a:pPr>
            <a:r>
              <a:rPr lang="en-AU" sz="2800" b="1" dirty="0"/>
              <a:t>Informal involvement via NAPO </a:t>
            </a:r>
            <a:r>
              <a:rPr lang="en-AU" sz="2800" dirty="0"/>
              <a:t>(media, patient advocacy at working groups, patient conferences, Parliament hearings, State Drug Control Authority)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60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51299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Patient organizations involvement in HTA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3" name="Obrázek 2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CC178CD5-4113-A164-ECCB-464F403E4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61" y="1729033"/>
            <a:ext cx="11201278" cy="16999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8F49BA-463E-4155-9537-87C14ADCEB80}"/>
              </a:ext>
            </a:extLst>
          </p:cNvPr>
          <p:cNvSpPr txBox="1"/>
          <p:nvPr/>
        </p:nvSpPr>
        <p:spPr>
          <a:xfrm>
            <a:off x="1079667" y="3792681"/>
            <a:ext cx="10434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Participation of patients in the administrative proceedings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	1. phase: taking part in the </a:t>
            </a:r>
            <a:r>
              <a:rPr lang="en-A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process</a:t>
            </a:r>
          </a:p>
          <a:p>
            <a:pPr lvl="1"/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	2. phase: taking part in the MoH Advisory Board – </a:t>
            </a:r>
            <a:r>
              <a:rPr lang="en-A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making process</a:t>
            </a:r>
            <a:r>
              <a:rPr lang="en-A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           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(final recommendation for the minister)</a:t>
            </a:r>
          </a:p>
        </p:txBody>
      </p:sp>
    </p:spTree>
    <p:extLst>
      <p:ext uri="{BB962C8B-B14F-4D97-AF65-F5344CB8AC3E}">
        <p14:creationId xmlns:p14="http://schemas.microsoft.com/office/powerpoint/2010/main" val="2574106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51299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Patient organizations involvement in HTA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3" name="Obrázek 2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104DD154-7335-4F85-F8D1-5E41339ED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536" y="1463530"/>
            <a:ext cx="8750927" cy="4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4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Organization of the patient segment in Czechia</a:t>
            </a:r>
          </a:p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/ prior 2022 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9151C42-2E97-3CDC-137D-A4C4EE55F6B3}"/>
              </a:ext>
            </a:extLst>
          </p:cNvPr>
          <p:cNvSpPr txBox="1"/>
          <p:nvPr/>
        </p:nvSpPr>
        <p:spPr>
          <a:xfrm>
            <a:off x="971340" y="2151727"/>
            <a:ext cx="8698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Any organization providing services to patients</a:t>
            </a:r>
          </a:p>
          <a:p>
            <a:endParaRPr lang="en-AU" sz="3200" dirty="0"/>
          </a:p>
          <a:p>
            <a:pPr marL="285750" indent="-285750">
              <a:buFontTx/>
              <a:buChar char="-"/>
            </a:pPr>
            <a:r>
              <a:rPr lang="en-AU" sz="3200" dirty="0"/>
              <a:t>a legal person</a:t>
            </a:r>
          </a:p>
          <a:p>
            <a:pPr marL="285750" indent="-285750">
              <a:buFontTx/>
              <a:buChar char="-"/>
            </a:pPr>
            <a:r>
              <a:rPr lang="en-AU" sz="3200" dirty="0"/>
              <a:t>self-proclaimed list of activities</a:t>
            </a:r>
          </a:p>
          <a:p>
            <a:pPr marL="285750" indent="-285750">
              <a:buFontTx/>
              <a:buChar char="-"/>
            </a:pPr>
            <a:r>
              <a:rPr lang="en-AU" sz="3200" dirty="0"/>
              <a:t>can be profiled at the MoH website </a:t>
            </a:r>
          </a:p>
        </p:txBody>
      </p:sp>
    </p:spTree>
    <p:extLst>
      <p:ext uri="{BB962C8B-B14F-4D97-AF65-F5344CB8AC3E}">
        <p14:creationId xmlns:p14="http://schemas.microsoft.com/office/powerpoint/2010/main" val="1591614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51299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PO involvement in HTA / 1</a:t>
            </a:r>
            <a:r>
              <a:rPr lang="en-US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st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 phase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2" name="Google Shape;226;p27">
            <a:extLst>
              <a:ext uri="{FF2B5EF4-FFF2-40B4-BE49-F238E27FC236}">
                <a16:creationId xmlns:a16="http://schemas.microsoft.com/office/drawing/2014/main" id="{05C7E52A-22FE-6A74-CC18-8DA4EAB39B9D}"/>
              </a:ext>
            </a:extLst>
          </p:cNvPr>
          <p:cNvSpPr txBox="1">
            <a:spLocks/>
          </p:cNvSpPr>
          <p:nvPr/>
        </p:nvSpPr>
        <p:spPr>
          <a:xfrm>
            <a:off x="572022" y="1417766"/>
            <a:ext cx="7734300" cy="477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None/>
            </a:pPr>
            <a:r>
              <a:rPr lang="en-AU" sz="2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 according to the definition registered on the MoH List of POs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 case of absence of PO </a:t>
            </a:r>
            <a:r>
              <a:rPr lang="en-AU" sz="2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(ex. ultra-rare orphans), Rare Diseases Czech Republic represents</a:t>
            </a:r>
            <a:endParaRPr lang="en-AU" sz="2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Structured opinion of PO 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WHAT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2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….its (orphan) demonstrable contribution to improving the patient's quality of life</a:t>
            </a:r>
            <a:r>
              <a:rPr lang="en-AU" sz="2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…</a:t>
            </a:r>
            <a:endParaRPr lang="en-AU" sz="2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70123D-481A-D3C2-2290-2D26C6497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025" y="2055547"/>
            <a:ext cx="2339506" cy="33894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69286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51299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PO involvement in HTA / 2</a:t>
            </a:r>
            <a:r>
              <a:rPr lang="en-US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nd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 phase</a:t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2" name="Google Shape;226;p27">
            <a:extLst>
              <a:ext uri="{FF2B5EF4-FFF2-40B4-BE49-F238E27FC236}">
                <a16:creationId xmlns:a16="http://schemas.microsoft.com/office/drawing/2014/main" id="{05C7E52A-22FE-6A74-CC18-8DA4EAB39B9D}"/>
              </a:ext>
            </a:extLst>
          </p:cNvPr>
          <p:cNvSpPr txBox="1">
            <a:spLocks/>
          </p:cNvSpPr>
          <p:nvPr/>
        </p:nvSpPr>
        <p:spPr>
          <a:xfrm>
            <a:off x="521918" y="1242401"/>
            <a:ext cx="6705600" cy="477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None/>
            </a:pPr>
            <a:r>
              <a:rPr lang="en-AU" sz="24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 registered on the </a:t>
            </a:r>
            <a:r>
              <a:rPr lang="en-AU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MoH List of POs named by the health minister to represent in the Advisory Body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Cannot be in conflict of interest</a:t>
            </a:r>
            <a:endParaRPr lang="en-AU" sz="18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Proposed by the Chair of the Advisory Body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named representatives of POs</a:t>
            </a:r>
            <a:endParaRPr lang="en-AU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n-AU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WHAT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AU" sz="2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Evaluate criteria and parameters </a:t>
            </a:r>
            <a:r>
              <a:rPr lang="en-AU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making decision based on Evaluation report issued by the regulator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</a:pPr>
            <a:r>
              <a:rPr lang="en-AU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Each member votes on its own behalf</a:t>
            </a: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en-AU" sz="2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441D1B-3422-744E-F726-942C28C33FB8}"/>
              </a:ext>
            </a:extLst>
          </p:cNvPr>
          <p:cNvSpPr txBox="1"/>
          <p:nvPr/>
        </p:nvSpPr>
        <p:spPr>
          <a:xfrm>
            <a:off x="7701627" y="2385756"/>
            <a:ext cx="4235002" cy="31239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AU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Advisory Body meets to decide on one orphan reimbursement at a time.</a:t>
            </a:r>
            <a:endParaRPr lang="en-AU" sz="2000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n-AU" sz="2000" dirty="0">
              <a:solidFill>
                <a:srgbClr val="C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AU" sz="2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Who decides</a:t>
            </a:r>
            <a:r>
              <a:rPr lang="en-AU" sz="2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AU" sz="2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representatives of state (MoH)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representatives of insurance companies  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representatives of expert societies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 representatives of patient organizations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262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765810"/>
            <a:ext cx="10835695" cy="692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Should patient organizations be apolitical? 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CFAC11-5F23-08DE-E328-C592DCB727F8}"/>
              </a:ext>
            </a:extLst>
          </p:cNvPr>
          <p:cNvSpPr txBox="1"/>
          <p:nvPr/>
        </p:nvSpPr>
        <p:spPr>
          <a:xfrm>
            <a:off x="1221287" y="2231712"/>
            <a:ext cx="102925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3600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apolitical</a:t>
            </a:r>
          </a:p>
          <a:p>
            <a:pPr algn="l"/>
            <a:r>
              <a:rPr lang="en-AU" sz="3600" i="1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adjective</a:t>
            </a:r>
            <a:endParaRPr lang="en-AU" sz="3600" i="0" u="none" strike="noStrike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AU" sz="3600" i="0" u="none" strike="noStrike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AutoNum type="arabicParenR"/>
            </a:pP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 not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interested"/>
              </a:rPr>
              <a:t>interested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or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nected"/>
              </a:rPr>
              <a:t>connected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politics"/>
              </a:rPr>
              <a:t>politics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342900" indent="-342900" algn="l">
              <a:buAutoNum type="arabicParenR"/>
            </a:pP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 not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nected"/>
              </a:rPr>
              <a:t>connected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any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political"/>
              </a:rPr>
              <a:t>political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AU" sz="360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party"/>
              </a:rPr>
              <a:t>party</a:t>
            </a:r>
            <a:r>
              <a:rPr lang="en-AU" sz="3600" dirty="0">
                <a:solidFill>
                  <a:srgbClr val="1D2A57"/>
                </a:solidFill>
                <a:latin typeface="Arial" panose="020B0604020202020204" pitchFamily="34" charset="0"/>
              </a:rPr>
              <a:t>.</a:t>
            </a:r>
            <a:endParaRPr lang="en-AU" sz="3600" i="0" u="none" strike="noStrike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 descr="Obsah obrázku text, logo, Písmo, symbol&#10;&#10;Popis byl vytvořen automaticky">
            <a:extLst>
              <a:ext uri="{FF2B5EF4-FFF2-40B4-BE49-F238E27FC236}">
                <a16:creationId xmlns:a16="http://schemas.microsoft.com/office/drawing/2014/main" id="{78C42354-1558-5383-6B6F-67B2C75499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362" y="2231712"/>
            <a:ext cx="1950338" cy="7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8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765810"/>
            <a:ext cx="10835695" cy="692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NAPO – advocate for patient organizations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pic>
        <p:nvPicPr>
          <p:cNvPr id="5" name="Obrázek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A849ACB3-C43A-0BEF-12D0-5B6EF5F907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" y="2243672"/>
            <a:ext cx="5490644" cy="2454057"/>
          </a:xfrm>
          <a:prstGeom prst="rect">
            <a:avLst/>
          </a:prstGeom>
        </p:spPr>
      </p:pic>
      <p:pic>
        <p:nvPicPr>
          <p:cNvPr id="7" name="Obrázek 6" descr="Obsah obrázku text, snímek obrazovky, Písmo, žlutá&#10;&#10;Popis byl vytvořen automaticky">
            <a:extLst>
              <a:ext uri="{FF2B5EF4-FFF2-40B4-BE49-F238E27FC236}">
                <a16:creationId xmlns:a16="http://schemas.microsoft.com/office/drawing/2014/main" id="{4818B801-A96E-FA13-7431-874B5D63F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182" y="2134005"/>
            <a:ext cx="5389127" cy="28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9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DFCFAB-81FE-8773-9385-137C4981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3998B28-B30B-6843-CA17-A0C7BB155AAD}"/>
              </a:ext>
            </a:extLst>
          </p:cNvPr>
          <p:cNvSpPr txBox="1">
            <a:spLocks/>
          </p:cNvSpPr>
          <p:nvPr/>
        </p:nvSpPr>
        <p:spPr>
          <a:xfrm>
            <a:off x="678152" y="673012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A352CC-02A7-1AB2-DE87-EABD904AB8E8}"/>
              </a:ext>
            </a:extLst>
          </p:cNvPr>
          <p:cNvSpPr txBox="1">
            <a:spLocks/>
          </p:cNvSpPr>
          <p:nvPr/>
        </p:nvSpPr>
        <p:spPr>
          <a:xfrm>
            <a:off x="678151" y="2215567"/>
            <a:ext cx="10835695" cy="1264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r>
              <a:rPr 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Q &amp; A</a:t>
            </a:r>
            <a:endParaRPr lang="cs-CZ" sz="80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72591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728137"/>
            <a:ext cx="12192000" cy="112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F7E2D2-04F6-23F2-5F8B-8BB05D1634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4ABA59-F1A7-1510-E3D4-B2DE7A7C71D4}"/>
              </a:ext>
            </a:extLst>
          </p:cNvPr>
          <p:cNvSpPr txBox="1"/>
          <p:nvPr/>
        </p:nvSpPr>
        <p:spPr>
          <a:xfrm>
            <a:off x="2953988" y="1984790"/>
            <a:ext cx="60979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THANK YOU</a:t>
            </a: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</a:b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Robert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Hejzák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</a:br>
            <a:br>
              <a:rPr lang="cs-CZ" sz="2800" b="1" dirty="0">
                <a:latin typeface="Montserrat Light"/>
              </a:rPr>
            </a:b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hejzak@silapacientu.cz</a:t>
            </a: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/>
              </a:rPr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790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Organization of the patient segment in Czechia / since 2022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296A42-5BE0-1164-5D50-E01AA1F4F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924969"/>
              </p:ext>
            </p:extLst>
          </p:nvPr>
        </p:nvGraphicFramePr>
        <p:xfrm>
          <a:off x="1053438" y="1981461"/>
          <a:ext cx="9192852" cy="362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81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Organization of the patient segment in Czechia 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pic>
        <p:nvPicPr>
          <p:cNvPr id="6" name="Obrázek 5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7399850D-C021-5B2C-31A6-AE0529FEFC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975" y="1642639"/>
            <a:ext cx="3743143" cy="3357819"/>
          </a:xfrm>
          <a:prstGeom prst="rect">
            <a:avLst/>
          </a:prstGeom>
        </p:spPr>
      </p:pic>
      <p:pic>
        <p:nvPicPr>
          <p:cNvPr id="11" name="Obrázek 10" descr="Obsah obrázku text, snímek obrazovky, Webová stránka, Webové stránky&#10;&#10;Popis byl vytvořen automaticky">
            <a:extLst>
              <a:ext uri="{FF2B5EF4-FFF2-40B4-BE49-F238E27FC236}">
                <a16:creationId xmlns:a16="http://schemas.microsoft.com/office/drawing/2014/main" id="{61194215-3343-1493-0CEB-027E76C172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22" y="1642639"/>
            <a:ext cx="3861125" cy="325852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059AC3-41DC-790F-8EE6-6C7D0FDF3604}"/>
              </a:ext>
            </a:extLst>
          </p:cNvPr>
          <p:cNvSpPr txBox="1"/>
          <p:nvPr/>
        </p:nvSpPr>
        <p:spPr>
          <a:xfrm>
            <a:off x="1482679" y="5055096"/>
            <a:ext cx="322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hlinkClick r:id="rId6"/>
              </a:rPr>
              <a:t>https://pacientskeorganizace.mzcr.cz/index.php?pg=hledam-organizaci--databaze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245F2DD-F404-700F-398D-253258C366E5}"/>
              </a:ext>
            </a:extLst>
          </p:cNvPr>
          <p:cNvSpPr txBox="1"/>
          <p:nvPr/>
        </p:nvSpPr>
        <p:spPr>
          <a:xfrm>
            <a:off x="6463975" y="5149454"/>
            <a:ext cx="38324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https://</a:t>
            </a:r>
            <a:r>
              <a:rPr lang="cs-CZ" sz="1800" dirty="0" err="1"/>
              <a:t>pacientskeorganizace.mzcr.cz</a:t>
            </a:r>
            <a:r>
              <a:rPr lang="cs-CZ" sz="1800" dirty="0"/>
              <a:t>/</a:t>
            </a:r>
            <a:r>
              <a:rPr lang="cs-CZ" sz="1800" dirty="0" err="1"/>
              <a:t>index.php?pg</a:t>
            </a:r>
            <a:r>
              <a:rPr lang="cs-CZ" sz="1800" dirty="0"/>
              <a:t>=</a:t>
            </a:r>
            <a:r>
              <a:rPr lang="cs-CZ" sz="1800" dirty="0" err="1"/>
              <a:t>pacientske</a:t>
            </a:r>
            <a:r>
              <a:rPr lang="cs-CZ" sz="1800" dirty="0"/>
              <a:t>-organizace--seznam-</a:t>
            </a:r>
            <a:r>
              <a:rPr lang="cs-CZ" sz="1800" dirty="0" err="1"/>
              <a:t>pacientskych</a:t>
            </a:r>
            <a:r>
              <a:rPr lang="cs-CZ" sz="1800" dirty="0"/>
              <a:t>-organizaci</a:t>
            </a:r>
          </a:p>
        </p:txBody>
      </p:sp>
    </p:spTree>
    <p:extLst>
      <p:ext uri="{BB962C8B-B14F-4D97-AF65-F5344CB8AC3E}">
        <p14:creationId xmlns:p14="http://schemas.microsoft.com/office/powerpoint/2010/main" val="351483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What brought the change to the system?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1E1765-CEF5-9D30-358B-614CE9F94D4B}"/>
              </a:ext>
            </a:extLst>
          </p:cNvPr>
          <p:cNvSpPr txBox="1"/>
          <p:nvPr/>
        </p:nvSpPr>
        <p:spPr>
          <a:xfrm>
            <a:off x="364562" y="1463838"/>
            <a:ext cx="84357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/>
              <a:t>MoH recognized active involvement of patients in the healthcare system and the role of patient organizations</a:t>
            </a:r>
            <a:r>
              <a:rPr lang="en-AU" sz="3000" dirty="0">
                <a:sym typeface="Wingdings" pitchFamily="2" charset="2"/>
              </a:rPr>
              <a:t> (2017):</a:t>
            </a:r>
          </a:p>
          <a:p>
            <a:endParaRPr lang="en-AU" sz="3000" dirty="0">
              <a:sym typeface="Wingdings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3000" dirty="0"/>
              <a:t>Patient Rights’ Department </a:t>
            </a:r>
            <a:br>
              <a:rPr lang="en-AU" sz="3000" dirty="0"/>
            </a:br>
            <a:r>
              <a:rPr lang="en-AU" sz="3000" dirty="0"/>
              <a:t>Patient Council – MoH’s advisory body </a:t>
            </a:r>
            <a:br>
              <a:rPr lang="en-AU" sz="3000" dirty="0"/>
            </a:br>
            <a:r>
              <a:rPr lang="en-AU" sz="3000" dirty="0"/>
              <a:t>(24 members)</a:t>
            </a:r>
            <a:br>
              <a:rPr lang="en-AU" sz="3000" dirty="0"/>
            </a:br>
            <a:endParaRPr lang="en-AU" sz="3000" dirty="0"/>
          </a:p>
          <a:p>
            <a:r>
              <a:rPr lang="en-AU" sz="3000" dirty="0"/>
              <a:t>Patient organizations started to be more assertive</a:t>
            </a:r>
          </a:p>
          <a:p>
            <a:r>
              <a:rPr lang="en-AU" sz="3000" dirty="0"/>
              <a:t>- Czech Association of Rare Diseases (ČAVO)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EE54E175-2EAB-006A-EF88-A185EF5CD6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56" y="2404595"/>
            <a:ext cx="3388743" cy="22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What defines a patient organization?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FE24-BA5B-930D-DC69-B51584446575}"/>
              </a:ext>
            </a:extLst>
          </p:cNvPr>
          <p:cNvSpPr txBox="1"/>
          <p:nvPr/>
        </p:nvSpPr>
        <p:spPr>
          <a:xfrm>
            <a:off x="829484" y="1813860"/>
            <a:ext cx="10533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No universally accepted definition for a patient organization</a:t>
            </a:r>
          </a:p>
          <a:p>
            <a:endParaRPr lang="en-AU" sz="3200" dirty="0"/>
          </a:p>
          <a:p>
            <a:r>
              <a:rPr lang="en-AU" sz="24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“</a:t>
            </a:r>
            <a:r>
              <a:rPr lang="en-AU" sz="24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Patients’ organisations are defined as not-for profit organisations which are patient focused, and whereby patients and/or carers (the latter when patients are unable to represent themselves) represent a majority of members in governing bodies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”. </a:t>
            </a:r>
            <a:r>
              <a:rPr lang="cs-CZ" sz="24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	</a:t>
            </a:r>
            <a:endParaRPr lang="cs-CZ" sz="24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588FCC-7D91-BDB8-0792-56205F1EF087}"/>
              </a:ext>
            </a:extLst>
          </p:cNvPr>
          <p:cNvSpPr txBox="1"/>
          <p:nvPr/>
        </p:nvSpPr>
        <p:spPr>
          <a:xfrm>
            <a:off x="5831334" y="4747364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Roboto" panose="02000000000000000000" pitchFamily="2" charset="0"/>
              </a:rPr>
              <a:t>European Medicines Agency (EMA)</a:t>
            </a:r>
          </a:p>
        </p:txBody>
      </p:sp>
    </p:spTree>
    <p:extLst>
      <p:ext uri="{BB962C8B-B14F-4D97-AF65-F5344CB8AC3E}">
        <p14:creationId xmlns:p14="http://schemas.microsoft.com/office/powerpoint/2010/main" val="323308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Czech definition of a patient organization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C432D1-8FC8-006E-8755-406AC7D05AA6}"/>
              </a:ext>
            </a:extLst>
          </p:cNvPr>
          <p:cNvSpPr txBox="1"/>
          <p:nvPr/>
        </p:nvSpPr>
        <p:spPr>
          <a:xfrm>
            <a:off x="944671" y="1728681"/>
            <a:ext cx="10302657" cy="396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registered association whose </a:t>
            </a:r>
            <a:r>
              <a:rPr lang="en-US" sz="2800" b="1" dirty="0"/>
              <a:t>main activity is to assist patients</a:t>
            </a:r>
            <a:r>
              <a:rPr lang="en-US" sz="2800" dirty="0"/>
              <a:t> and </a:t>
            </a:r>
            <a:r>
              <a:rPr lang="en-US" sz="2800" b="1" dirty="0"/>
              <a:t>protect their rights and in</a:t>
            </a:r>
            <a:r>
              <a:rPr lang="en-US" sz="2800" dirty="0"/>
              <a:t>terests and whose </a:t>
            </a:r>
            <a:r>
              <a:rPr lang="en-US" sz="2800" b="1" dirty="0"/>
              <a:t>members are usually:</a:t>
            </a:r>
            <a:br>
              <a:rPr lang="en-US" sz="2800" b="1" dirty="0"/>
            </a:br>
            <a:endParaRPr lang="en-US" sz="28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persons with a specific illness </a:t>
            </a:r>
            <a:r>
              <a:rPr lang="en-US" sz="2800" dirty="0"/>
              <a:t>or disability,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their relatives or their representatives under the Civil Code,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and whose </a:t>
            </a:r>
            <a:r>
              <a:rPr lang="en-US" sz="2800" b="1" dirty="0"/>
              <a:t>members have a decisive influence on its management.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			            </a:t>
            </a:r>
            <a:r>
              <a:rPr lang="en-US" sz="2400" i="1" dirty="0"/>
              <a:t>(§ 113f of Health Services Act, no. 372/2011 Coll.)</a:t>
            </a:r>
          </a:p>
        </p:txBody>
      </p:sp>
    </p:spTree>
    <p:extLst>
      <p:ext uri="{BB962C8B-B14F-4D97-AF65-F5344CB8AC3E}">
        <p14:creationId xmlns:p14="http://schemas.microsoft.com/office/powerpoint/2010/main" val="84025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38201D65-346A-2DB4-F775-69DC9CE080B3}"/>
              </a:ext>
            </a:extLst>
          </p:cNvPr>
          <p:cNvSpPr txBox="1">
            <a:spLocks/>
          </p:cNvSpPr>
          <p:nvPr/>
        </p:nvSpPr>
        <p:spPr>
          <a:xfrm>
            <a:off x="477241" y="0"/>
            <a:ext cx="1053303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</a:rPr>
              <a:t>Czech definition of a patient organization</a:t>
            </a:r>
          </a:p>
          <a:p>
            <a:pPr algn="l">
              <a:spcAft>
                <a:spcPts val="600"/>
              </a:spcAft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CCE123-BA3E-703A-B680-EBAD1BD6624E}"/>
              </a:ext>
            </a:extLst>
          </p:cNvPr>
          <p:cNvSpPr/>
          <p:nvPr/>
        </p:nvSpPr>
        <p:spPr>
          <a:xfrm>
            <a:off x="0" y="5834743"/>
            <a:ext cx="12192000" cy="102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165326-3C32-8E1C-666F-DD1C02741E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128" y="6112388"/>
            <a:ext cx="1191145" cy="522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C432D1-8FC8-006E-8755-406AC7D05AA6}"/>
              </a:ext>
            </a:extLst>
          </p:cNvPr>
          <p:cNvSpPr txBox="1"/>
          <p:nvPr/>
        </p:nvSpPr>
        <p:spPr>
          <a:xfrm>
            <a:off x="957197" y="1871650"/>
            <a:ext cx="10654430" cy="311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Legal forms: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registered association (patients are members) / “</a:t>
            </a:r>
            <a:r>
              <a:rPr lang="en-US" sz="2800" dirty="0" err="1"/>
              <a:t>zapsaný</a:t>
            </a:r>
            <a:r>
              <a:rPr lang="en-US" sz="2800" dirty="0"/>
              <a:t> </a:t>
            </a:r>
            <a:r>
              <a:rPr lang="en-US" sz="2800" dirty="0" err="1"/>
              <a:t>spolek</a:t>
            </a:r>
            <a:r>
              <a:rPr lang="en-US" sz="2800" dirty="0"/>
              <a:t>”  </a:t>
            </a:r>
            <a:r>
              <a:rPr lang="en-US" sz="2800" i="1" dirty="0"/>
              <a:t>(</a:t>
            </a:r>
            <a:r>
              <a:rPr lang="en-US" sz="2800" i="1" dirty="0" err="1"/>
              <a:t>stowarzyszenia</a:t>
            </a:r>
            <a:r>
              <a:rPr lang="en-US" sz="2800" i="1" dirty="0"/>
              <a:t>?)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registered institute / “</a:t>
            </a:r>
            <a:r>
              <a:rPr lang="en-US" sz="2800" dirty="0" err="1"/>
              <a:t>zapsaný</a:t>
            </a:r>
            <a:r>
              <a:rPr lang="en-US" sz="2800" dirty="0"/>
              <a:t> </a:t>
            </a:r>
            <a:r>
              <a:rPr lang="en-US" sz="2800" dirty="0" err="1"/>
              <a:t>ústav</a:t>
            </a:r>
            <a:r>
              <a:rPr lang="en-US" sz="2800" dirty="0"/>
              <a:t>” </a:t>
            </a:r>
            <a:r>
              <a:rPr lang="en-US" sz="2800" i="1" dirty="0"/>
              <a:t>(</a:t>
            </a:r>
            <a:r>
              <a:rPr lang="en-US" sz="2800" i="1" dirty="0" err="1"/>
              <a:t>fundacje</a:t>
            </a:r>
            <a:r>
              <a:rPr lang="en-US" sz="2800" i="1" dirty="0"/>
              <a:t>?)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public benefit corporation / “</a:t>
            </a:r>
            <a:r>
              <a:rPr lang="en-US" sz="2800" dirty="0" err="1"/>
              <a:t>obecně</a:t>
            </a:r>
            <a:r>
              <a:rPr lang="en-US" sz="2800" dirty="0"/>
              <a:t> </a:t>
            </a:r>
            <a:r>
              <a:rPr lang="en-US" sz="2800" dirty="0" err="1"/>
              <a:t>prospěšná</a:t>
            </a:r>
            <a:r>
              <a:rPr lang="en-US" sz="2800" dirty="0"/>
              <a:t> </a:t>
            </a:r>
            <a:r>
              <a:rPr lang="en-US" sz="2800" dirty="0" err="1"/>
              <a:t>společnost</a:t>
            </a:r>
            <a:r>
              <a:rPr lang="en-US" sz="2800" dirty="0"/>
              <a:t>” </a:t>
            </a:r>
            <a:r>
              <a:rPr lang="en-US" sz="2800" i="1" dirty="0"/>
              <a:t>(</a:t>
            </a:r>
            <a:r>
              <a:rPr lang="en-US" sz="2800" i="1" dirty="0" err="1"/>
              <a:t>organizacje</a:t>
            </a:r>
            <a:r>
              <a:rPr lang="en-US" sz="2800" i="1" dirty="0"/>
              <a:t> </a:t>
            </a:r>
            <a:r>
              <a:rPr lang="en-US" sz="2800" i="1" dirty="0" err="1"/>
              <a:t>pożytku</a:t>
            </a:r>
            <a:r>
              <a:rPr lang="en-US" sz="2800" i="1" dirty="0"/>
              <a:t> </a:t>
            </a:r>
            <a:r>
              <a:rPr lang="en-US" sz="2800" i="1" dirty="0" err="1"/>
              <a:t>publicznego</a:t>
            </a:r>
            <a:r>
              <a:rPr lang="en-US" sz="2800" i="1" dirty="0"/>
              <a:t>?)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2125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P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EP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NAPO">
      <a:dk1>
        <a:srgbClr val="6F011B"/>
      </a:dk1>
      <a:lt1>
        <a:srgbClr val="FFFFFF"/>
      </a:lt1>
      <a:dk2>
        <a:srgbClr val="B20039"/>
      </a:dk2>
      <a:lt2>
        <a:srgbClr val="E7E6E6"/>
      </a:lt2>
      <a:accent1>
        <a:srgbClr val="B20039"/>
      </a:accent1>
      <a:accent2>
        <a:srgbClr val="B20039"/>
      </a:accent2>
      <a:accent3>
        <a:srgbClr val="B20039"/>
      </a:accent3>
      <a:accent4>
        <a:srgbClr val="FFFFFF"/>
      </a:accent4>
      <a:accent5>
        <a:srgbClr val="B20039"/>
      </a:accent5>
      <a:accent6>
        <a:srgbClr val="6F011B"/>
      </a:accent6>
      <a:hlink>
        <a:srgbClr val="B20039"/>
      </a:hlink>
      <a:folHlink>
        <a:srgbClr val="6F01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08E1F436715C469997E4D12F695EB4" ma:contentTypeVersion="11" ma:contentTypeDescription="Vytvoří nový dokument" ma:contentTypeScope="" ma:versionID="1743b0da1b83c1db55d7eaa35edc8e12">
  <xsd:schema xmlns:xsd="http://www.w3.org/2001/XMLSchema" xmlns:xs="http://www.w3.org/2001/XMLSchema" xmlns:p="http://schemas.microsoft.com/office/2006/metadata/properties" xmlns:ns2="6bf2d894-1721-4cd6-944c-b5d7b506663a" xmlns:ns3="30beba56-7c0f-4e6b-a399-993ebc3fe0bb" targetNamespace="http://schemas.microsoft.com/office/2006/metadata/properties" ma:root="true" ma:fieldsID="6608bc26a19a87d9bcf4a459d79c97ac" ns2:_="" ns3:_="">
    <xsd:import namespace="6bf2d894-1721-4cd6-944c-b5d7b506663a"/>
    <xsd:import namespace="30beba56-7c0f-4e6b-a399-993ebc3fe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d894-1721-4cd6-944c-b5d7b5066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888b09de-fbaf-418a-83c1-d5ddcf7765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eba56-7c0f-4e6b-a399-993ebc3fe0b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c6767c1-2137-4b63-91f4-24d76d98e710}" ma:internalName="TaxCatchAll" ma:showField="CatchAllData" ma:web="30beba56-7c0f-4e6b-a399-993ebc3fe0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beba56-7c0f-4e6b-a399-993ebc3fe0bb" xsi:nil="true"/>
    <lcf76f155ced4ddcb4097134ff3c332f xmlns="6bf2d894-1721-4cd6-944c-b5d7b50666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8883D-8655-439C-9F6E-5371F20B5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7BD914-F126-4759-9AA5-2FC873C99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2d894-1721-4cd6-944c-b5d7b506663a"/>
    <ds:schemaRef ds:uri="30beba56-7c0f-4e6b-a399-993ebc3fe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D35651-4652-4615-AED1-CACF95963241}">
  <ds:schemaRefs>
    <ds:schemaRef ds:uri="85241ac6-0273-4e47-84f0-61393e827e0c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e1950d8b-5879-4d1b-bc7f-8622cc468a74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30beba56-7c0f-4e6b-a399-993ebc3fe0bb"/>
    <ds:schemaRef ds:uri="6bf2d894-1721-4cd6-944c-b5d7b50666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1352</Words>
  <Application>Microsoft Macintosh PowerPoint</Application>
  <PresentationFormat>Širokoúhlá obrazovka</PresentationFormat>
  <Paragraphs>237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35</vt:i4>
      </vt:variant>
    </vt:vector>
  </HeadingPairs>
  <TitlesOfParts>
    <vt:vector size="52" baseType="lpstr">
      <vt:lpstr>Arial</vt:lpstr>
      <vt:lpstr>Calibri</vt:lpstr>
      <vt:lpstr>Calibri Light</vt:lpstr>
      <vt:lpstr>Candara</vt:lpstr>
      <vt:lpstr>Gill Sans</vt:lpstr>
      <vt:lpstr>Montserrat Light</vt:lpstr>
      <vt:lpstr>Montserrat SemiBold</vt:lpstr>
      <vt:lpstr>Roboto</vt:lpstr>
      <vt:lpstr>Times New Roman</vt:lpstr>
      <vt:lpstr>Wingdings</vt:lpstr>
      <vt:lpstr>Motiv Office</vt:lpstr>
      <vt:lpstr>Office Theme</vt:lpstr>
      <vt:lpstr>EPF Template</vt:lpstr>
      <vt:lpstr>1_EPF Template</vt:lpstr>
      <vt:lpstr>2_Office Theme</vt:lpstr>
      <vt:lpstr>Motiv systému Office</vt:lpstr>
      <vt:lpstr>Office Theme</vt:lpstr>
      <vt:lpstr>Patient organizations in Czechia   SANITAS workshop in Warsaw  12th April 2024  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Zapojování pacientských organizací do rozhodovacích procesů ve zdravotnictví</dc:title>
  <dc:creator>Eliška Doležalová</dc:creator>
  <cp:lastModifiedBy>Robert Hejzák</cp:lastModifiedBy>
  <cp:revision>1359</cp:revision>
  <cp:lastPrinted>2024-03-28T09:56:37Z</cp:lastPrinted>
  <dcterms:created xsi:type="dcterms:W3CDTF">2022-08-17T10:16:31Z</dcterms:created>
  <dcterms:modified xsi:type="dcterms:W3CDTF">2024-04-04T17:21:53Z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0x010100C808E1F436715C469997E4D12F695EB4</vt:lpwstr>
  </property>
  <property fmtid="{D5CDD505-2E9C-101B-9397-08002B2CF9AE}" pid="3" name="MediaServiceImageTags">
    <vt:lpwstr/>
  </property>
</Properties>
</file>