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CF9"/>
          </a:solidFill>
        </a:fill>
      </a:tcStyle>
    </a:wholeTbl>
    <a:band2H>
      <a:tcTxStyle/>
      <a:tcStyle>
        <a:tcBdr/>
        <a:fill>
          <a:solidFill>
            <a:srgbClr val="E9F6FC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EDF"/>
          </a:solidFill>
        </a:fill>
      </a:tcStyle>
    </a:wholeTbl>
    <a:band2H>
      <a:tcTxStyle/>
      <a:tcStyle>
        <a:tcBdr/>
        <a:fill>
          <a:solidFill>
            <a:srgbClr val="E8F6F0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ECD"/>
          </a:solidFill>
        </a:fill>
      </a:tcStyle>
    </a:wholeTbl>
    <a:band2H>
      <a:tcTxStyle/>
      <a:tcStyle>
        <a:tcBdr/>
        <a:fill>
          <a:solidFill>
            <a:srgbClr val="EEF7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5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Rudnicka" userId="54adeff213cd7ca7" providerId="LiveId" clId="{D7669E14-58DC-4AB4-A2A6-6CFC68DC841E}"/>
    <pc:docChg chg="undo custSel modSld">
      <pc:chgData name="Aleksandra Rudnicka" userId="54adeff213cd7ca7" providerId="LiveId" clId="{D7669E14-58DC-4AB4-A2A6-6CFC68DC841E}" dt="2024-04-12T05:09:22.445" v="199" actId="20577"/>
      <pc:docMkLst>
        <pc:docMk/>
      </pc:docMkLst>
      <pc:sldChg chg="modSp mod">
        <pc:chgData name="Aleksandra Rudnicka" userId="54adeff213cd7ca7" providerId="LiveId" clId="{D7669E14-58DC-4AB4-A2A6-6CFC68DC841E}" dt="2024-04-12T04:50:54.392" v="2" actId="1076"/>
        <pc:sldMkLst>
          <pc:docMk/>
          <pc:sldMk cId="0" sldId="256"/>
        </pc:sldMkLst>
        <pc:spChg chg="mod">
          <ac:chgData name="Aleksandra Rudnicka" userId="54adeff213cd7ca7" providerId="LiveId" clId="{D7669E14-58DC-4AB4-A2A6-6CFC68DC841E}" dt="2024-04-12T04:50:54.392" v="2" actId="1076"/>
          <ac:spMkLst>
            <pc:docMk/>
            <pc:sldMk cId="0" sldId="256"/>
            <ac:spMk id="190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5:06:37.710" v="198" actId="20577"/>
        <pc:sldMkLst>
          <pc:docMk/>
          <pc:sldMk cId="0" sldId="257"/>
        </pc:sldMkLst>
        <pc:spChg chg="mod">
          <ac:chgData name="Aleksandra Rudnicka" userId="54adeff213cd7ca7" providerId="LiveId" clId="{D7669E14-58DC-4AB4-A2A6-6CFC68DC841E}" dt="2024-04-12T05:06:37.710" v="198" actId="20577"/>
          <ac:spMkLst>
            <pc:docMk/>
            <pc:sldMk cId="0" sldId="257"/>
            <ac:spMk id="203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4:51:27.635" v="5" actId="14100"/>
        <pc:sldMkLst>
          <pc:docMk/>
          <pc:sldMk cId="0" sldId="258"/>
        </pc:sldMkLst>
        <pc:spChg chg="mod">
          <ac:chgData name="Aleksandra Rudnicka" userId="54adeff213cd7ca7" providerId="LiveId" clId="{D7669E14-58DC-4AB4-A2A6-6CFC68DC841E}" dt="2024-04-12T04:51:23.947" v="4" actId="1076"/>
          <ac:spMkLst>
            <pc:docMk/>
            <pc:sldMk cId="0" sldId="258"/>
            <ac:spMk id="219" creationId="{00000000-0000-0000-0000-000000000000}"/>
          </ac:spMkLst>
        </pc:spChg>
        <pc:spChg chg="mod">
          <ac:chgData name="Aleksandra Rudnicka" userId="54adeff213cd7ca7" providerId="LiveId" clId="{D7669E14-58DC-4AB4-A2A6-6CFC68DC841E}" dt="2024-04-12T04:51:27.635" v="5" actId="14100"/>
          <ac:spMkLst>
            <pc:docMk/>
            <pc:sldMk cId="0" sldId="258"/>
            <ac:spMk id="221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4:54:06.034" v="23" actId="14100"/>
        <pc:sldMkLst>
          <pc:docMk/>
          <pc:sldMk cId="0" sldId="259"/>
        </pc:sldMkLst>
        <pc:spChg chg="mod">
          <ac:chgData name="Aleksandra Rudnicka" userId="54adeff213cd7ca7" providerId="LiveId" clId="{D7669E14-58DC-4AB4-A2A6-6CFC68DC841E}" dt="2024-04-12T04:53:54.979" v="21" actId="14100"/>
          <ac:spMkLst>
            <pc:docMk/>
            <pc:sldMk cId="0" sldId="259"/>
            <ac:spMk id="234" creationId="{00000000-0000-0000-0000-000000000000}"/>
          </ac:spMkLst>
        </pc:spChg>
        <pc:spChg chg="mod">
          <ac:chgData name="Aleksandra Rudnicka" userId="54adeff213cd7ca7" providerId="LiveId" clId="{D7669E14-58DC-4AB4-A2A6-6CFC68DC841E}" dt="2024-04-12T04:54:06.034" v="23" actId="14100"/>
          <ac:spMkLst>
            <pc:docMk/>
            <pc:sldMk cId="0" sldId="259"/>
            <ac:spMk id="237" creationId="{00000000-0000-0000-0000-000000000000}"/>
          </ac:spMkLst>
        </pc:spChg>
        <pc:grpChg chg="mod">
          <ac:chgData name="Aleksandra Rudnicka" userId="54adeff213cd7ca7" providerId="LiveId" clId="{D7669E14-58DC-4AB4-A2A6-6CFC68DC841E}" dt="2024-04-12T04:53:34.870" v="17" actId="1076"/>
          <ac:grpSpMkLst>
            <pc:docMk/>
            <pc:sldMk cId="0" sldId="259"/>
            <ac:grpSpMk id="233" creationId="{00000000-0000-0000-0000-000000000000}"/>
          </ac:grpSpMkLst>
        </pc:grpChg>
        <pc:picChg chg="mod">
          <ac:chgData name="Aleksandra Rudnicka" userId="54adeff213cd7ca7" providerId="LiveId" clId="{D7669E14-58DC-4AB4-A2A6-6CFC68DC841E}" dt="2024-04-12T04:53:54.379" v="20" actId="1076"/>
          <ac:picMkLst>
            <pc:docMk/>
            <pc:sldMk cId="0" sldId="259"/>
            <ac:picMk id="236" creationId="{00000000-0000-0000-0000-000000000000}"/>
          </ac:picMkLst>
        </pc:picChg>
      </pc:sldChg>
      <pc:sldChg chg="modSp mod">
        <pc:chgData name="Aleksandra Rudnicka" userId="54adeff213cd7ca7" providerId="LiveId" clId="{D7669E14-58DC-4AB4-A2A6-6CFC68DC841E}" dt="2024-04-12T05:09:22.445" v="199" actId="20577"/>
        <pc:sldMkLst>
          <pc:docMk/>
          <pc:sldMk cId="0" sldId="260"/>
        </pc:sldMkLst>
        <pc:spChg chg="mod">
          <ac:chgData name="Aleksandra Rudnicka" userId="54adeff213cd7ca7" providerId="LiveId" clId="{D7669E14-58DC-4AB4-A2A6-6CFC68DC841E}" dt="2024-04-12T05:09:22.445" v="199" actId="20577"/>
          <ac:spMkLst>
            <pc:docMk/>
            <pc:sldMk cId="0" sldId="260"/>
            <ac:spMk id="252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4:58:10.070" v="53" actId="20577"/>
        <pc:sldMkLst>
          <pc:docMk/>
          <pc:sldMk cId="0" sldId="261"/>
        </pc:sldMkLst>
        <pc:spChg chg="mod">
          <ac:chgData name="Aleksandra Rudnicka" userId="54adeff213cd7ca7" providerId="LiveId" clId="{D7669E14-58DC-4AB4-A2A6-6CFC68DC841E}" dt="2024-04-12T04:58:10.070" v="53" actId="20577"/>
          <ac:spMkLst>
            <pc:docMk/>
            <pc:sldMk cId="0" sldId="261"/>
            <ac:spMk id="255" creationId="{00000000-0000-0000-0000-000000000000}"/>
          </ac:spMkLst>
        </pc:spChg>
      </pc:sldChg>
      <pc:sldChg chg="addSp delSp modSp mod">
        <pc:chgData name="Aleksandra Rudnicka" userId="54adeff213cd7ca7" providerId="LiveId" clId="{D7669E14-58DC-4AB4-A2A6-6CFC68DC841E}" dt="2024-04-12T05:00:34.484" v="57" actId="948"/>
        <pc:sldMkLst>
          <pc:docMk/>
          <pc:sldMk cId="0" sldId="262"/>
        </pc:sldMkLst>
        <pc:spChg chg="add del mod">
          <ac:chgData name="Aleksandra Rudnicka" userId="54adeff213cd7ca7" providerId="LiveId" clId="{D7669E14-58DC-4AB4-A2A6-6CFC68DC841E}" dt="2024-04-12T05:00:34.484" v="57" actId="948"/>
          <ac:spMkLst>
            <pc:docMk/>
            <pc:sldMk cId="0" sldId="262"/>
            <ac:spMk id="259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5:03:24.614" v="185" actId="20577"/>
        <pc:sldMkLst>
          <pc:docMk/>
          <pc:sldMk cId="0" sldId="264"/>
        </pc:sldMkLst>
        <pc:spChg chg="mod">
          <ac:chgData name="Aleksandra Rudnicka" userId="54adeff213cd7ca7" providerId="LiveId" clId="{D7669E14-58DC-4AB4-A2A6-6CFC68DC841E}" dt="2024-04-12T05:03:24.614" v="185" actId="20577"/>
          <ac:spMkLst>
            <pc:docMk/>
            <pc:sldMk cId="0" sldId="264"/>
            <ac:spMk id="266" creationId="{00000000-0000-0000-0000-000000000000}"/>
          </ac:spMkLst>
        </pc:spChg>
      </pc:sldChg>
      <pc:sldChg chg="modSp mod">
        <pc:chgData name="Aleksandra Rudnicka" userId="54adeff213cd7ca7" providerId="LiveId" clId="{D7669E14-58DC-4AB4-A2A6-6CFC68DC841E}" dt="2024-04-12T05:05:06.769" v="197" actId="20577"/>
        <pc:sldMkLst>
          <pc:docMk/>
          <pc:sldMk cId="0" sldId="267"/>
        </pc:sldMkLst>
        <pc:spChg chg="mod">
          <ac:chgData name="Aleksandra Rudnicka" userId="54adeff213cd7ca7" providerId="LiveId" clId="{D7669E14-58DC-4AB4-A2A6-6CFC68DC841E}" dt="2024-04-12T05:05:06.769" v="197" actId="20577"/>
          <ac:spMkLst>
            <pc:docMk/>
            <pc:sldMk cId="0" sldId="267"/>
            <ac:spMk id="3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5"/>
          <p:cNvGrpSpPr/>
          <p:nvPr/>
        </p:nvGrpSpPr>
        <p:grpSpPr>
          <a:xfrm>
            <a:off x="0" y="-12700"/>
            <a:ext cx="18288000" cy="10299702"/>
            <a:chOff x="0" y="0"/>
            <a:chExt cx="18287999" cy="10299701"/>
          </a:xfrm>
        </p:grpSpPr>
        <p:sp>
          <p:nvSpPr>
            <p:cNvPr id="22" name="Freeform 14"/>
            <p:cNvSpPr/>
            <p:nvPr/>
          </p:nvSpPr>
          <p:spPr>
            <a:xfrm>
              <a:off x="0" y="907"/>
              <a:ext cx="1295401" cy="854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2"/>
                  </a:moveTo>
                  <a:lnTo>
                    <a:pt x="21600" y="0"/>
                  </a:lnTo>
                  <a:lnTo>
                    <a:pt x="21600" y="64"/>
                  </a:lnTo>
                  <a:lnTo>
                    <a:pt x="0" y="2160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18"/>
            <p:cNvSpPr/>
            <p:nvPr/>
          </p:nvSpPr>
          <p:spPr>
            <a:xfrm>
              <a:off x="14056517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traight Connector 19"/>
            <p:cNvSpPr/>
            <p:nvPr/>
          </p:nvSpPr>
          <p:spPr>
            <a:xfrm flipH="1">
              <a:off x="11137901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Rectangle 23"/>
            <p:cNvSpPr/>
            <p:nvPr/>
          </p:nvSpPr>
          <p:spPr>
            <a:xfrm>
              <a:off x="13772213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05162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Isosceles Triangle 22"/>
            <p:cNvSpPr/>
            <p:nvPr/>
          </p:nvSpPr>
          <p:spPr>
            <a:xfrm>
              <a:off x="13398499" y="4584700"/>
              <a:ext cx="4889501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001749" y="0"/>
              <a:ext cx="4281490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348094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08498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Isosceles Triangle 26"/>
            <p:cNvSpPr/>
            <p:nvPr/>
          </p:nvSpPr>
          <p:spPr>
            <a:xfrm>
              <a:off x="15557498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Tekst tytułowy"/>
          <p:cNvSpPr txBox="1">
            <a:spLocks noGrp="1"/>
          </p:cNvSpPr>
          <p:nvPr>
            <p:ph type="title"/>
          </p:nvPr>
        </p:nvSpPr>
        <p:spPr>
          <a:xfrm>
            <a:off x="2260600" y="3606801"/>
            <a:ext cx="11650406" cy="2469454"/>
          </a:xfrm>
          <a:prstGeom prst="rect">
            <a:avLst/>
          </a:prstGeom>
        </p:spPr>
        <p:txBody>
          <a:bodyPr anchor="b"/>
          <a:lstStyle>
            <a:lvl1pPr algn="r">
              <a:defRPr sz="8100"/>
            </a:lvl1pPr>
          </a:lstStyle>
          <a:p>
            <a:r>
              <a:t>Tekst tytułowy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260600" y="6076250"/>
            <a:ext cx="11650406" cy="1645350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6858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20574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27432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kst tytułowy"/>
          <p:cNvSpPr txBox="1">
            <a:spLocks noGrp="1"/>
          </p:cNvSpPr>
          <p:nvPr>
            <p:ph type="title"/>
          </p:nvPr>
        </p:nvSpPr>
        <p:spPr>
          <a:xfrm>
            <a:off x="1016003" y="914400"/>
            <a:ext cx="12895003" cy="5105400"/>
          </a:xfrm>
          <a:prstGeom prst="rect">
            <a:avLst/>
          </a:prstGeom>
        </p:spPr>
        <p:txBody>
          <a:bodyPr anchor="ctr"/>
          <a:lstStyle>
            <a:lvl1pPr>
              <a:defRPr sz="6600"/>
            </a:lvl1pPr>
          </a:lstStyle>
          <a:p>
            <a:r>
              <a:t>Tekst tytułowy</a:t>
            </a:r>
          </a:p>
        </p:txBody>
      </p:sp>
      <p:sp>
        <p:nvSpPr>
          <p:cNvPr id="115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3" y="6705600"/>
            <a:ext cx="12895003" cy="235644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685800">
              <a:buClrTx/>
              <a:buSzTx/>
              <a:buNone/>
            </a:lvl2pPr>
            <a:lvl3pPr marL="0" indent="1371600">
              <a:buClrTx/>
              <a:buSzTx/>
              <a:buNone/>
            </a:lvl3pPr>
            <a:lvl4pPr marL="0" indent="2057400">
              <a:buClrTx/>
              <a:buSzTx/>
              <a:buNone/>
            </a:lvl4pPr>
            <a:lvl5pPr marL="0" indent="2743200">
              <a:buClrTx/>
              <a:buSzTx/>
              <a:buNone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tytułowy"/>
          <p:cNvSpPr txBox="1">
            <a:spLocks noGrp="1"/>
          </p:cNvSpPr>
          <p:nvPr>
            <p:ph type="title"/>
          </p:nvPr>
        </p:nvSpPr>
        <p:spPr>
          <a:xfrm>
            <a:off x="1397000" y="914400"/>
            <a:ext cx="12141202" cy="4533900"/>
          </a:xfrm>
          <a:prstGeom prst="rect">
            <a:avLst/>
          </a:prstGeom>
        </p:spPr>
        <p:txBody>
          <a:bodyPr anchor="ctr"/>
          <a:lstStyle>
            <a:lvl1pPr>
              <a:defRPr sz="6600"/>
            </a:lvl1pPr>
          </a:lstStyle>
          <a:p>
            <a:r>
              <a:t>Tekst tytułowy</a:t>
            </a:r>
          </a:p>
        </p:txBody>
      </p:sp>
      <p:sp>
        <p:nvSpPr>
          <p:cNvPr id="12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049209" y="5448300"/>
            <a:ext cx="10836786" cy="571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400">
                <a:solidFill>
                  <a:srgbClr val="808080"/>
                </a:solidFill>
              </a:defRPr>
            </a:lvl1pPr>
            <a:lvl2pPr marL="0" indent="685800">
              <a:buClrTx/>
              <a:buSzTx/>
              <a:buNone/>
              <a:defRPr sz="2400">
                <a:solidFill>
                  <a:srgbClr val="808080"/>
                </a:solidFill>
              </a:defRPr>
            </a:lvl2pPr>
            <a:lvl3pPr marL="0" indent="1371600">
              <a:buClrTx/>
              <a:buSzTx/>
              <a:buNone/>
              <a:defRPr sz="2400">
                <a:solidFill>
                  <a:srgbClr val="808080"/>
                </a:solidFill>
              </a:defRPr>
            </a:lvl3pPr>
            <a:lvl4pPr marL="0" indent="2057400">
              <a:buClrTx/>
              <a:buSzTx/>
              <a:buNone/>
              <a:defRPr sz="2400">
                <a:solidFill>
                  <a:srgbClr val="808080"/>
                </a:solidFill>
              </a:defRPr>
            </a:lvl4pPr>
            <a:lvl5pPr marL="0" indent="2743200">
              <a:buClrTx/>
              <a:buSzTx/>
              <a:buNone/>
              <a:defRPr sz="2400">
                <a:solidFill>
                  <a:srgbClr val="808080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6002" y="6705600"/>
            <a:ext cx="12895004" cy="235644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26" name="TextBox 23"/>
          <p:cNvSpPr txBox="1"/>
          <p:nvPr/>
        </p:nvSpPr>
        <p:spPr>
          <a:xfrm>
            <a:off x="812805" y="704197"/>
            <a:ext cx="914401" cy="18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 anchor="ctr">
            <a:spAutoFit/>
          </a:bodyPr>
          <a:lstStyle>
            <a:lvl1pPr>
              <a:defRPr sz="12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7" name="TextBox 24"/>
          <p:cNvSpPr txBox="1"/>
          <p:nvPr/>
        </p:nvSpPr>
        <p:spPr>
          <a:xfrm>
            <a:off x="13339517" y="3848464"/>
            <a:ext cx="914401" cy="18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 anchor="ctr">
            <a:spAutoFit/>
          </a:bodyPr>
          <a:lstStyle>
            <a:lvl1pPr>
              <a:defRPr sz="12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kst tytułowy"/>
          <p:cNvSpPr txBox="1">
            <a:spLocks noGrp="1"/>
          </p:cNvSpPr>
          <p:nvPr>
            <p:ph type="title"/>
          </p:nvPr>
        </p:nvSpPr>
        <p:spPr>
          <a:xfrm>
            <a:off x="1016003" y="2897982"/>
            <a:ext cx="12895003" cy="3893190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Tekst tytułowy</a:t>
            </a:r>
          </a:p>
        </p:txBody>
      </p:sp>
      <p:sp>
        <p:nvSpPr>
          <p:cNvPr id="136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3" y="6791172"/>
            <a:ext cx="12895003" cy="227087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685800">
              <a:buClrTx/>
              <a:buSzTx/>
              <a:buNone/>
            </a:lvl2pPr>
            <a:lvl3pPr marL="0" indent="1371600">
              <a:buClrTx/>
              <a:buSzTx/>
              <a:buNone/>
            </a:lvl3pPr>
            <a:lvl4pPr marL="0" indent="2057400">
              <a:buClrTx/>
              <a:buSzTx/>
              <a:buNone/>
            </a:lvl4pPr>
            <a:lvl5pPr marL="0" indent="2743200">
              <a:buClrTx/>
              <a:buSzTx/>
              <a:buNone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kst tytułowy"/>
          <p:cNvSpPr txBox="1">
            <a:spLocks noGrp="1"/>
          </p:cNvSpPr>
          <p:nvPr>
            <p:ph type="title"/>
          </p:nvPr>
        </p:nvSpPr>
        <p:spPr>
          <a:xfrm>
            <a:off x="1397000" y="914400"/>
            <a:ext cx="12141202" cy="4533900"/>
          </a:xfrm>
          <a:prstGeom prst="rect">
            <a:avLst/>
          </a:prstGeom>
        </p:spPr>
        <p:txBody>
          <a:bodyPr anchor="ctr"/>
          <a:lstStyle>
            <a:lvl1pPr>
              <a:defRPr sz="6600"/>
            </a:lvl1pPr>
          </a:lstStyle>
          <a:p>
            <a:r>
              <a:t>Tekst tytułowy</a:t>
            </a:r>
          </a:p>
        </p:txBody>
      </p:sp>
      <p:sp>
        <p:nvSpPr>
          <p:cNvPr id="145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5999" y="6019800"/>
            <a:ext cx="12895005" cy="77137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3600"/>
            </a:lvl1pPr>
            <a:lvl2pPr marL="0" indent="685800">
              <a:buClrTx/>
              <a:buSzTx/>
              <a:buNone/>
              <a:defRPr sz="3600"/>
            </a:lvl2pPr>
            <a:lvl3pPr marL="0" indent="1371600">
              <a:buClrTx/>
              <a:buSzTx/>
              <a:buNone/>
              <a:defRPr sz="3600"/>
            </a:lvl3pPr>
            <a:lvl4pPr marL="0" indent="2057400">
              <a:buClrTx/>
              <a:buSzTx/>
              <a:buNone/>
              <a:defRPr sz="3600"/>
            </a:lvl4pPr>
            <a:lvl5pPr marL="0" indent="2743200">
              <a:buClrTx/>
              <a:buSzTx/>
              <a:buNone/>
              <a:defRPr sz="3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6002" y="6791172"/>
            <a:ext cx="12895004" cy="227087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TextBox 23"/>
          <p:cNvSpPr txBox="1"/>
          <p:nvPr/>
        </p:nvSpPr>
        <p:spPr>
          <a:xfrm>
            <a:off x="812805" y="704197"/>
            <a:ext cx="914401" cy="18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 anchor="ctr">
            <a:spAutoFit/>
          </a:bodyPr>
          <a:lstStyle>
            <a:lvl1pPr>
              <a:defRPr sz="12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13339517" y="3848464"/>
            <a:ext cx="914401" cy="18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 anchor="ctr">
            <a:spAutoFit/>
          </a:bodyPr>
          <a:lstStyle>
            <a:lvl1pPr>
              <a:defRPr sz="12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kst tytułowy"/>
          <p:cNvSpPr txBox="1">
            <a:spLocks noGrp="1"/>
          </p:cNvSpPr>
          <p:nvPr>
            <p:ph type="title"/>
          </p:nvPr>
        </p:nvSpPr>
        <p:spPr>
          <a:xfrm>
            <a:off x="1028699" y="914400"/>
            <a:ext cx="12882306" cy="4533900"/>
          </a:xfrm>
          <a:prstGeom prst="rect">
            <a:avLst/>
          </a:prstGeom>
        </p:spPr>
        <p:txBody>
          <a:bodyPr anchor="ctr"/>
          <a:lstStyle>
            <a:lvl1pPr>
              <a:defRPr sz="6600"/>
            </a:lvl1pPr>
          </a:lstStyle>
          <a:p>
            <a:r>
              <a:t>Tekst tytułowy</a:t>
            </a:r>
          </a:p>
        </p:txBody>
      </p:sp>
      <p:sp>
        <p:nvSpPr>
          <p:cNvPr id="157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5999" y="6019800"/>
            <a:ext cx="12895005" cy="77137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3600">
                <a:solidFill>
                  <a:schemeClr val="accent1"/>
                </a:solidFill>
              </a:defRPr>
            </a:lvl1pPr>
            <a:lvl2pPr marL="0" indent="685800">
              <a:buClrTx/>
              <a:buSzTx/>
              <a:buNone/>
              <a:defRPr sz="3600">
                <a:solidFill>
                  <a:schemeClr val="accent1"/>
                </a:solidFill>
              </a:defRPr>
            </a:lvl2pPr>
            <a:lvl3pPr marL="0" indent="1371600">
              <a:buClrTx/>
              <a:buSzTx/>
              <a:buNone/>
              <a:defRPr sz="3600">
                <a:solidFill>
                  <a:schemeClr val="accent1"/>
                </a:solidFill>
              </a:defRPr>
            </a:lvl3pPr>
            <a:lvl4pPr marL="0" indent="2057400">
              <a:buClrTx/>
              <a:buSzTx/>
              <a:buNone/>
              <a:defRPr sz="3600">
                <a:solidFill>
                  <a:schemeClr val="accent1"/>
                </a:solidFill>
              </a:defRPr>
            </a:lvl4pPr>
            <a:lvl5pPr marL="0" indent="2743200">
              <a:buClrTx/>
              <a:buSzTx/>
              <a:buNone/>
              <a:defRPr sz="3600">
                <a:solidFill>
                  <a:schemeClr val="accent1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6002" y="6791172"/>
            <a:ext cx="12895004" cy="227087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kst tytułowy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2895004" cy="1981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1016000" y="3240883"/>
            <a:ext cx="12895004" cy="5821162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kst tytułowy"/>
          <p:cNvSpPr txBox="1">
            <a:spLocks noGrp="1"/>
          </p:cNvSpPr>
          <p:nvPr>
            <p:ph type="title"/>
          </p:nvPr>
        </p:nvSpPr>
        <p:spPr>
          <a:xfrm>
            <a:off x="11951510" y="914399"/>
            <a:ext cx="1957116" cy="7877178"/>
          </a:xfrm>
          <a:prstGeom prst="rect">
            <a:avLst/>
          </a:prstGeom>
        </p:spPr>
        <p:txBody>
          <a:bodyPr anchor="ctr"/>
          <a:lstStyle/>
          <a:p>
            <a:r>
              <a:t>Tekst tytułowy</a:t>
            </a:r>
          </a:p>
        </p:txBody>
      </p:sp>
      <p:sp>
        <p:nvSpPr>
          <p:cNvPr id="176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016003" y="914400"/>
            <a:ext cx="10590225" cy="7877175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7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 tytułowy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2895004" cy="1981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1016000" y="3240883"/>
            <a:ext cx="12895004" cy="5821162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 tytułowy"/>
          <p:cNvSpPr txBox="1">
            <a:spLocks noGrp="1"/>
          </p:cNvSpPr>
          <p:nvPr>
            <p:ph type="title"/>
          </p:nvPr>
        </p:nvSpPr>
        <p:spPr>
          <a:xfrm>
            <a:off x="1016003" y="4051301"/>
            <a:ext cx="12895003" cy="273987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5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3" y="6791172"/>
            <a:ext cx="12895003" cy="12906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>
                <a:solidFill>
                  <a:srgbClr val="808080"/>
                </a:solidFill>
              </a:defRPr>
            </a:lvl1pPr>
            <a:lvl2pPr marL="0" indent="685800">
              <a:buClrTx/>
              <a:buSzTx/>
              <a:buNone/>
              <a:defRPr sz="3000">
                <a:solidFill>
                  <a:srgbClr val="808080"/>
                </a:solidFill>
              </a:defRPr>
            </a:lvl2pPr>
            <a:lvl3pPr marL="0" indent="1371600">
              <a:buClrTx/>
              <a:buSzTx/>
              <a:buNone/>
              <a:defRPr sz="3000">
                <a:solidFill>
                  <a:srgbClr val="808080"/>
                </a:solidFill>
              </a:defRPr>
            </a:lvl3pPr>
            <a:lvl4pPr marL="0" indent="2057400">
              <a:buClrTx/>
              <a:buSzTx/>
              <a:buNone/>
              <a:defRPr sz="3000">
                <a:solidFill>
                  <a:srgbClr val="808080"/>
                </a:solidFill>
              </a:defRPr>
            </a:lvl4pPr>
            <a:lvl5pPr marL="0" indent="2743200">
              <a:buClrTx/>
              <a:buSzTx/>
              <a:buNone/>
              <a:defRPr sz="3000">
                <a:solidFill>
                  <a:srgbClr val="808080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 tytułowy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2895004" cy="1981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2" y="3240883"/>
            <a:ext cx="6276053" cy="5821159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kst tytułowy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2895004" cy="1981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7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3617" y="3241475"/>
            <a:ext cx="6278436" cy="86439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3600"/>
            </a:lvl1pPr>
            <a:lvl2pPr marL="0" indent="685800">
              <a:buClrTx/>
              <a:buSzTx/>
              <a:buNone/>
              <a:defRPr sz="3600"/>
            </a:lvl2pPr>
            <a:lvl3pPr marL="0" indent="1371600">
              <a:buClrTx/>
              <a:buSzTx/>
              <a:buNone/>
              <a:defRPr sz="3600"/>
            </a:lvl3pPr>
            <a:lvl4pPr marL="0" indent="2057400">
              <a:buClrTx/>
              <a:buSzTx/>
              <a:buNone/>
              <a:defRPr sz="3600"/>
            </a:lvl4pPr>
            <a:lvl5pPr marL="0" indent="2743200">
              <a:buClrTx/>
              <a:buSzTx/>
              <a:buNone/>
              <a:defRPr sz="3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32575" y="3241475"/>
            <a:ext cx="6278428" cy="86439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3600"/>
            </a:pPr>
            <a:endParaRPr/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kst tytułowy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2895004" cy="1981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kst tytułowy"/>
          <p:cNvSpPr txBox="1">
            <a:spLocks noGrp="1"/>
          </p:cNvSpPr>
          <p:nvPr>
            <p:ph type="title"/>
          </p:nvPr>
        </p:nvSpPr>
        <p:spPr>
          <a:xfrm>
            <a:off x="1016000" y="2247906"/>
            <a:ext cx="5781794" cy="19177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Tekst tytułowy</a:t>
            </a:r>
          </a:p>
        </p:txBody>
      </p:sp>
      <p:sp>
        <p:nvSpPr>
          <p:cNvPr id="95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7140692" y="772387"/>
            <a:ext cx="6770313" cy="8289657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16000" y="4165603"/>
            <a:ext cx="5781793" cy="387667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2100"/>
            </a:pPr>
            <a:endParaRPr/>
          </a:p>
        </p:txBody>
      </p:sp>
      <p:sp>
        <p:nvSpPr>
          <p:cNvPr id="9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kst tytułowy"/>
          <p:cNvSpPr txBox="1">
            <a:spLocks noGrp="1"/>
          </p:cNvSpPr>
          <p:nvPr>
            <p:ph type="title"/>
          </p:nvPr>
        </p:nvSpPr>
        <p:spPr>
          <a:xfrm>
            <a:off x="1016002" y="7200900"/>
            <a:ext cx="12895002" cy="850108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Tekst tytułowy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16000" y="914400"/>
            <a:ext cx="12895004" cy="57685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2" y="8051007"/>
            <a:ext cx="12895002" cy="101103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/>
            </a:lvl1pPr>
            <a:lvl2pPr marL="0" indent="685800">
              <a:buClrTx/>
              <a:buSzTx/>
              <a:buNone/>
              <a:defRPr sz="1800"/>
            </a:lvl2pPr>
            <a:lvl3pPr marL="0" indent="1371600">
              <a:buClrTx/>
              <a:buSzTx/>
              <a:buNone/>
              <a:defRPr sz="1800"/>
            </a:lvl3pPr>
            <a:lvl4pPr marL="0" indent="2057400">
              <a:buClrTx/>
              <a:buSzTx/>
              <a:buNone/>
              <a:defRPr sz="1800"/>
            </a:lvl4pPr>
            <a:lvl5pPr marL="0" indent="2743200">
              <a:buClrTx/>
              <a:buSzTx/>
              <a:buNone/>
              <a:defRPr sz="1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/>
          <p:cNvGrpSpPr/>
          <p:nvPr/>
        </p:nvGrpSpPr>
        <p:grpSpPr>
          <a:xfrm>
            <a:off x="0" y="-12700"/>
            <a:ext cx="18288000" cy="10299702"/>
            <a:chOff x="0" y="0"/>
            <a:chExt cx="18287999" cy="10299701"/>
          </a:xfrm>
        </p:grpSpPr>
        <p:sp>
          <p:nvSpPr>
            <p:cNvPr id="2" name="Straight Connector 19"/>
            <p:cNvSpPr/>
            <p:nvPr/>
          </p:nvSpPr>
          <p:spPr>
            <a:xfrm>
              <a:off x="14056517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11137901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13772213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14405162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13398499" y="4584700"/>
              <a:ext cx="4889501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14001749" y="0"/>
              <a:ext cx="4281490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6348094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6408498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5557498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Isosceles Triangle 18"/>
            <p:cNvSpPr/>
            <p:nvPr/>
          </p:nvSpPr>
          <p:spPr>
            <a:xfrm>
              <a:off x="0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" name="Tekst tytułowy"/>
          <p:cNvSpPr txBox="1">
            <a:spLocks noGrp="1"/>
          </p:cNvSpPr>
          <p:nvPr>
            <p:ph type="title"/>
          </p:nvPr>
        </p:nvSpPr>
        <p:spPr>
          <a:xfrm>
            <a:off x="914400" y="411956"/>
            <a:ext cx="16459200" cy="198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Tekst tytułowy</a:t>
            </a:r>
          </a:p>
        </p:txBody>
      </p:sp>
      <p:sp>
        <p:nvSpPr>
          <p:cNvPr id="14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3633702" y="9194917"/>
            <a:ext cx="277302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5143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1168003" marR="0" indent="-482203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812471" marR="0" indent="-440871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25717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32575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9433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46291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53149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6000750" marR="0" indent="-514350" algn="l" defTabSz="6858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27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3"/>
          <p:cNvSpPr/>
          <p:nvPr/>
        </p:nvSpPr>
        <p:spPr>
          <a:xfrm>
            <a:off x="6743700" y="5894061"/>
            <a:ext cx="2895601" cy="19780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TextBox 6"/>
          <p:cNvSpPr txBox="1"/>
          <p:nvPr/>
        </p:nvSpPr>
        <p:spPr>
          <a:xfrm>
            <a:off x="-1219200" y="7886699"/>
            <a:ext cx="18821402" cy="37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000"/>
              </a:lnSpc>
              <a:defRPr sz="2400">
                <a:solidFill>
                  <a:srgbClr val="71717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Stowarzyszenie  Onkologiczne</a:t>
            </a:r>
          </a:p>
        </p:txBody>
      </p:sp>
      <p:sp>
        <p:nvSpPr>
          <p:cNvPr id="188" name="TextBox 7"/>
          <p:cNvSpPr txBox="1"/>
          <p:nvPr/>
        </p:nvSpPr>
        <p:spPr>
          <a:xfrm>
            <a:off x="1600200" y="8648700"/>
            <a:ext cx="13716001" cy="157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600" b="1">
                <a:solidFill>
                  <a:srgbClr val="0000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WARSZTATY DLA LIDERÓW ORGANIZACJI PACJENTÓW</a:t>
            </a:r>
          </a:p>
          <a:p>
            <a:pPr algn="ctr">
              <a:lnSpc>
                <a:spcPts val="4200"/>
              </a:lnSpc>
              <a:defRPr sz="2800">
                <a:solidFill>
                  <a:srgbClr val="0000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ALEKSANDRA RUDNICKA, rzecznik SANITAS</a:t>
            </a:r>
          </a:p>
          <a:p>
            <a:pPr algn="ctr">
              <a:lnSpc>
                <a:spcPts val="4200"/>
              </a:lnSpc>
              <a:defRPr sz="2800">
                <a:solidFill>
                  <a:srgbClr val="0000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Warszawa, 12 kwietnia 2024 r.</a:t>
            </a:r>
          </a:p>
        </p:txBody>
      </p:sp>
      <p:pic>
        <p:nvPicPr>
          <p:cNvPr id="189" name="Obraz 8" descr="Obraz 8"/>
          <p:cNvPicPr>
            <a:picLocks noChangeAspect="1"/>
          </p:cNvPicPr>
          <p:nvPr/>
        </p:nvPicPr>
        <p:blipFill>
          <a:blip r:embed="rId3"/>
          <a:srcRect r="2086"/>
          <a:stretch>
            <a:fillRect/>
          </a:stretch>
        </p:blipFill>
        <p:spPr>
          <a:xfrm>
            <a:off x="3276600" y="0"/>
            <a:ext cx="10726896" cy="848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Freeform 3"/>
          <p:cNvSpPr/>
          <p:nvPr/>
        </p:nvSpPr>
        <p:spPr>
          <a:xfrm>
            <a:off x="15011400" y="4848229"/>
            <a:ext cx="2777836" cy="20916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ole tekstowe 3"/>
          <p:cNvSpPr txBox="1"/>
          <p:nvPr/>
        </p:nvSpPr>
        <p:spPr>
          <a:xfrm>
            <a:off x="899634" y="4152899"/>
            <a:ext cx="15374679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t>1/ Uczestnictwo jako strona społeczna w posiedzeniach Sejmowej i Senackiej Komisji zdrowia z prawem zabierania głosu.</a:t>
            </a:r>
          </a:p>
          <a:p>
            <a:pPr>
              <a:defRPr sz="4200"/>
            </a:pPr>
            <a:r>
              <a:t>2/ Tworzenie raportów postulujących zmiany systemowe.</a:t>
            </a:r>
          </a:p>
          <a:p>
            <a:pPr>
              <a:defRPr sz="4200"/>
            </a:pPr>
            <a:r>
              <a:t>3/ Organizowanie spotkań - fora, konferencje.</a:t>
            </a:r>
          </a:p>
          <a:p>
            <a:pPr>
              <a:defRPr sz="4200"/>
            </a:pPr>
            <a:r>
              <a:t>4/ Petycje, apele, pisma.</a:t>
            </a:r>
          </a:p>
          <a:p>
            <a:pPr>
              <a:defRPr sz="4200"/>
            </a:pPr>
            <a:r>
              <a:t>5/ Współpraca z naukowymi towarzystwami medycznymi.</a:t>
            </a:r>
          </a:p>
        </p:txBody>
      </p:sp>
      <p:sp>
        <p:nvSpPr>
          <p:cNvPr id="270" name="pole tekstowe 5"/>
          <p:cNvSpPr txBox="1"/>
          <p:nvPr/>
        </p:nvSpPr>
        <p:spPr>
          <a:xfrm>
            <a:off x="671034" y="1206501"/>
            <a:ext cx="15215191" cy="208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solidFill>
                  <a:srgbClr val="0000FF"/>
                </a:solidFill>
              </a:defRPr>
            </a:pPr>
            <a:r>
              <a:t>CO JUŻ ROBIMY</a:t>
            </a:r>
          </a:p>
          <a:p>
            <a:pPr algn="ctr">
              <a:defRPr sz="4000" b="1">
                <a:solidFill>
                  <a:srgbClr val="0000FF"/>
                </a:solidFill>
              </a:defRPr>
            </a:pPr>
            <a:r>
              <a:t>INNE FORMY ZAANGAŻOWANIA PRZEDSTAWICIELI PACJENTÓW W ZMIANY SYSTEMOWE </a:t>
            </a:r>
          </a:p>
        </p:txBody>
      </p:sp>
      <p:sp>
        <p:nvSpPr>
          <p:cNvPr id="271" name="Freeform 3"/>
          <p:cNvSpPr/>
          <p:nvPr/>
        </p:nvSpPr>
        <p:spPr>
          <a:xfrm>
            <a:off x="16535400" y="88010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054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273" name="Straight Connector 2055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traight Connector 2056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Isosceles Triangle 2059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Isosceles Triangle 2063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Isosceles Triangle 2064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4" name="Straight Connector 2066"/>
          <p:cNvSpPr/>
          <p:nvPr/>
        </p:nvSpPr>
        <p:spPr>
          <a:xfrm>
            <a:off x="498018" y="5143498"/>
            <a:ext cx="4876741" cy="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Isosceles Triangle 30"/>
          <p:cNvSpPr/>
          <p:nvPr/>
        </p:nvSpPr>
        <p:spPr>
          <a:xfrm rot="10800000">
            <a:off x="-1" y="-1"/>
            <a:ext cx="1263895" cy="849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TextBox 9"/>
          <p:cNvSpPr txBox="1"/>
          <p:nvPr/>
        </p:nvSpPr>
        <p:spPr>
          <a:xfrm>
            <a:off x="-1041400" y="993772"/>
            <a:ext cx="18860998" cy="1029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434340">
              <a:lnSpc>
                <a:spcPct val="90000"/>
              </a:lnSpc>
              <a:spcBef>
                <a:spcPts val="900"/>
              </a:spcBef>
              <a:defRPr sz="4560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          CO MOŻEMY ZROBIĆ, ABY MIEĆ FAKTYCZNY WPŁYW</a:t>
            </a:r>
          </a:p>
          <a:p>
            <a:pPr defTabSz="434340">
              <a:lnSpc>
                <a:spcPct val="90000"/>
              </a:lnSpc>
              <a:spcBef>
                <a:spcPts val="900"/>
              </a:spcBef>
              <a:defRPr sz="4560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                              NA SYSTEM OPIEKI ZDROWOTNEJ</a:t>
            </a:r>
          </a:p>
          <a:p>
            <a:pPr algn="ctr" defTabSz="434340">
              <a:lnSpc>
                <a:spcPct val="90000"/>
              </a:lnSpc>
              <a:spcBef>
                <a:spcPts val="900"/>
              </a:spcBef>
              <a:defRPr sz="3800">
                <a:solidFill>
                  <a:srgbClr val="211D1E"/>
                </a:solidFill>
              </a:defRPr>
            </a:pPr>
            <a:r>
              <a:t>Obecnie proces angażowania pacjentów </a:t>
            </a:r>
          </a:p>
          <a:p>
            <a:pPr marL="542925" indent="-542925" algn="ctr" defTabSz="434340">
              <a:buSzPct val="100000"/>
              <a:buChar char="-"/>
              <a:defRPr sz="3800" b="1">
                <a:solidFill>
                  <a:srgbClr val="211D1E"/>
                </a:solidFill>
              </a:defRPr>
            </a:pPr>
            <a:r>
              <a:t>wybór organizacji, sposób ich reprezentacji, </a:t>
            </a:r>
          </a:p>
          <a:p>
            <a:pPr algn="ctr" defTabSz="434340">
              <a:defRPr sz="3800" b="1">
                <a:solidFill>
                  <a:srgbClr val="211D1E"/>
                </a:solidFill>
              </a:defRPr>
            </a:pPr>
            <a:r>
              <a:t>czy określenie roli pacjentów </a:t>
            </a:r>
            <a:r>
              <a:rPr b="0"/>
              <a:t>-  </a:t>
            </a:r>
          </a:p>
          <a:p>
            <a:pPr algn="ctr" defTabSz="434340">
              <a:defRPr sz="3800">
                <a:solidFill>
                  <a:srgbClr val="211D1E"/>
                </a:solidFill>
              </a:defRPr>
            </a:pPr>
            <a:r>
              <a:t>nie został sprecyzowany w ramach żadnego </a:t>
            </a:r>
          </a:p>
          <a:p>
            <a:pPr algn="ctr" defTabSz="434340">
              <a:defRPr sz="3800">
                <a:solidFill>
                  <a:srgbClr val="211D1E"/>
                </a:solidFill>
              </a:defRPr>
            </a:pPr>
            <a:r>
              <a:t>z oficjalnych dokumentów instytucji publicznych.</a:t>
            </a:r>
          </a:p>
          <a:p>
            <a:pPr algn="ctr" defTabSz="434340">
              <a:defRPr sz="3800">
                <a:solidFill>
                  <a:srgbClr val="211D1E"/>
                </a:solidFill>
              </a:defRPr>
            </a:pPr>
            <a:endParaRPr/>
          </a:p>
          <a:p>
            <a:pPr algn="ctr" defTabSz="434340">
              <a:defRPr sz="3800"/>
            </a:pPr>
            <a:endParaRPr/>
          </a:p>
          <a:p>
            <a:pPr algn="ctr" defTabSz="434340">
              <a:defRPr sz="3800" b="1">
                <a:solidFill>
                  <a:srgbClr val="211D1E"/>
                </a:solidFill>
              </a:defRPr>
            </a:pPr>
            <a:r>
              <a:t>W ustawach np. o Funduszu Medycznym są zapisy</a:t>
            </a:r>
          </a:p>
          <a:p>
            <a:pPr algn="ctr" defTabSz="434340">
              <a:defRPr sz="3800" b="1">
                <a:solidFill>
                  <a:srgbClr val="211D1E"/>
                </a:solidFill>
              </a:defRPr>
            </a:pPr>
            <a:r>
              <a:t> o udziale pacjentów w Radach.</a:t>
            </a:r>
          </a:p>
          <a:p>
            <a:pPr defTabSz="434340">
              <a:defRPr sz="3800">
                <a:solidFill>
                  <a:srgbClr val="211D1E"/>
                </a:solidFill>
              </a:defRPr>
            </a:pPr>
            <a:endParaRPr/>
          </a:p>
          <a:p>
            <a:pPr algn="ctr" defTabSz="434340">
              <a:defRPr sz="3800" b="1">
                <a:solidFill>
                  <a:srgbClr val="FF3399"/>
                </a:solidFill>
              </a:defRPr>
            </a:pPr>
            <a:r>
              <a:t>ROLA ORGANIZACJI JEST GŁÓWNIE </a:t>
            </a:r>
          </a:p>
          <a:p>
            <a:pPr algn="ctr" defTabSz="434340">
              <a:defRPr sz="3800" b="1">
                <a:solidFill>
                  <a:srgbClr val="FF3399"/>
                </a:solidFill>
              </a:defRPr>
            </a:pPr>
            <a:r>
              <a:t>DORADCZA I KONSULTACYJNA</a:t>
            </a:r>
          </a:p>
          <a:p>
            <a:pPr defTabSz="43434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80000"/>
              <a:buChar char=""/>
              <a:defRPr sz="3800">
                <a:solidFill>
                  <a:srgbClr val="404040"/>
                </a:solidFill>
              </a:defRPr>
            </a:pPr>
            <a:endParaRPr/>
          </a:p>
          <a:p>
            <a:pPr defTabSz="43434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80000"/>
              <a:buChar char=""/>
              <a:defRPr sz="38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87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054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289" name="Straight Connector 2055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Straight Connector 2056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Isosceles Triangle 2059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Isosceles Triangle 2063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Isosceles Triangle 2064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0" name="Straight Connector 2066"/>
          <p:cNvSpPr/>
          <p:nvPr/>
        </p:nvSpPr>
        <p:spPr>
          <a:xfrm>
            <a:off x="498018" y="5143498"/>
            <a:ext cx="4876741" cy="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Isosceles Triangle 30"/>
          <p:cNvSpPr/>
          <p:nvPr/>
        </p:nvSpPr>
        <p:spPr>
          <a:xfrm rot="10800000">
            <a:off x="-1" y="-1"/>
            <a:ext cx="1263895" cy="849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TextBox 9"/>
          <p:cNvSpPr txBox="1"/>
          <p:nvPr/>
        </p:nvSpPr>
        <p:spPr>
          <a:xfrm>
            <a:off x="1086943" y="163512"/>
            <a:ext cx="17193420" cy="104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100" b="1">
                <a:solidFill>
                  <a:srgbClr val="404040"/>
                </a:solidFill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CZEGO NAM BRAKUJE, CO POWINNIŚMY ZMIENIĆ?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211D1E"/>
                </a:solidFill>
              </a:defRPr>
            </a:pPr>
            <a:r>
              <a:rPr dirty="0"/>
              <a:t>1. </a:t>
            </a:r>
            <a:r>
              <a:rPr dirty="0" err="1"/>
              <a:t>Definicji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, </a:t>
            </a:r>
            <a:r>
              <a:rPr dirty="0" err="1"/>
              <a:t>czyli</a:t>
            </a:r>
            <a:r>
              <a:rPr dirty="0"/>
              <a:t> </a:t>
            </a:r>
            <a:r>
              <a:rPr dirty="0" err="1"/>
              <a:t>kto</a:t>
            </a:r>
            <a:r>
              <a:rPr dirty="0"/>
              <a:t> ma </a:t>
            </a:r>
            <a:r>
              <a:rPr dirty="0" err="1"/>
              <a:t>prawo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reprezentować</a:t>
            </a:r>
            <a:r>
              <a:rPr dirty="0"/>
              <a:t>.</a:t>
            </a:r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/>
              <a:t>2. Organizacji </a:t>
            </a:r>
            <a:r>
              <a:rPr dirty="0" err="1"/>
              <a:t>parasolowej</a:t>
            </a:r>
            <a:r>
              <a:rPr dirty="0"/>
              <a:t> - </a:t>
            </a:r>
            <a:r>
              <a:rPr dirty="0" err="1"/>
              <a:t>czy</a:t>
            </a:r>
            <a:r>
              <a:rPr dirty="0"/>
              <a:t> </a:t>
            </a:r>
            <a:r>
              <a:rPr dirty="0" err="1"/>
              <a:t>choćby</a:t>
            </a:r>
            <a:r>
              <a:rPr dirty="0"/>
              <a:t> platformy </a:t>
            </a:r>
            <a:r>
              <a:rPr dirty="0" err="1"/>
              <a:t>porozumienia</a:t>
            </a:r>
            <a:endParaRPr dirty="0"/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/>
              <a:t>- </a:t>
            </a:r>
            <a:r>
              <a:rPr dirty="0" err="1"/>
              <a:t>która</a:t>
            </a:r>
            <a:r>
              <a:rPr dirty="0"/>
              <a:t> </a:t>
            </a:r>
            <a:r>
              <a:rPr dirty="0" err="1"/>
              <a:t>reprezentowałaby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kluczowych</a:t>
            </a:r>
            <a:r>
              <a:rPr dirty="0"/>
              <a:t> </a:t>
            </a:r>
            <a:r>
              <a:rPr dirty="0" err="1"/>
              <a:t>sprawach</a:t>
            </a:r>
            <a:r>
              <a:rPr dirty="0"/>
              <a:t> </a:t>
            </a:r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opieki</a:t>
            </a:r>
            <a:r>
              <a:rPr dirty="0"/>
              <a:t> </a:t>
            </a:r>
            <a:r>
              <a:rPr dirty="0" err="1"/>
              <a:t>zdrowotnej</a:t>
            </a:r>
            <a:r>
              <a:rPr dirty="0"/>
              <a:t> </a:t>
            </a:r>
            <a:r>
              <a:rPr dirty="0" err="1"/>
              <a:t>przed</a:t>
            </a:r>
            <a:r>
              <a:rPr dirty="0"/>
              <a:t> </a:t>
            </a:r>
            <a:r>
              <a:rPr dirty="0" err="1"/>
              <a:t>decydentami</a:t>
            </a:r>
            <a:r>
              <a:rPr dirty="0"/>
              <a:t> i </a:t>
            </a:r>
            <a:r>
              <a:rPr dirty="0" err="1"/>
              <a:t>koordynowała</a:t>
            </a:r>
            <a:r>
              <a:rPr dirty="0"/>
              <a:t> </a:t>
            </a:r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 err="1"/>
              <a:t>działania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.</a:t>
            </a:r>
          </a:p>
          <a:p>
            <a:pPr>
              <a:defRPr sz="3600"/>
            </a:pPr>
            <a:r>
              <a:rPr dirty="0"/>
              <a:t>3. </a:t>
            </a:r>
            <a:r>
              <a:rPr dirty="0" err="1"/>
              <a:t>Ścieżki</a:t>
            </a:r>
            <a:r>
              <a:rPr dirty="0"/>
              <a:t> </a:t>
            </a:r>
            <a:r>
              <a:rPr dirty="0" err="1"/>
              <a:t>zaangażowania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kształtowanie</a:t>
            </a:r>
            <a:r>
              <a:rPr dirty="0"/>
              <a:t> reform</a:t>
            </a:r>
          </a:p>
          <a:p>
            <a:pPr>
              <a:defRPr sz="3600"/>
            </a:pPr>
            <a:r>
              <a:rPr dirty="0"/>
              <a:t> </a:t>
            </a:r>
            <a:r>
              <a:rPr dirty="0" err="1"/>
              <a:t>systemowych</a:t>
            </a:r>
            <a:r>
              <a:rPr dirty="0"/>
              <a:t> w </a:t>
            </a:r>
            <a:r>
              <a:rPr dirty="0" err="1"/>
              <a:t>zdrowiu</a:t>
            </a:r>
            <a:r>
              <a:rPr dirty="0"/>
              <a:t>.</a:t>
            </a:r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/>
              <a:t>4.Ścieżek </a:t>
            </a:r>
            <a:r>
              <a:rPr dirty="0" err="1"/>
              <a:t>współpracy</a:t>
            </a:r>
            <a:r>
              <a:rPr dirty="0"/>
              <a:t> i </a:t>
            </a:r>
            <a:r>
              <a:rPr dirty="0" err="1"/>
              <a:t>partnerstwa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z </a:t>
            </a:r>
            <a:r>
              <a:rPr dirty="0" err="1"/>
              <a:t>poszczególnymi</a:t>
            </a:r>
            <a:r>
              <a:rPr dirty="0"/>
              <a:t> </a:t>
            </a:r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 err="1"/>
              <a:t>instytucjami</a:t>
            </a:r>
            <a:r>
              <a:rPr dirty="0"/>
              <a:t> </a:t>
            </a:r>
            <a:r>
              <a:rPr dirty="0" err="1"/>
              <a:t>odpowiadającymi</a:t>
            </a:r>
            <a:r>
              <a:rPr dirty="0"/>
              <a:t> za </a:t>
            </a:r>
            <a:r>
              <a:rPr dirty="0" err="1"/>
              <a:t>opiekę</a:t>
            </a:r>
            <a:r>
              <a:rPr dirty="0"/>
              <a:t> </a:t>
            </a:r>
            <a:r>
              <a:rPr dirty="0" err="1"/>
              <a:t>zdrowotną</a:t>
            </a:r>
            <a:r>
              <a:rPr dirty="0"/>
              <a:t> w </a:t>
            </a:r>
            <a:r>
              <a:rPr dirty="0" err="1"/>
              <a:t>Polsce</a:t>
            </a:r>
            <a:endParaRPr dirty="0"/>
          </a:p>
          <a:p>
            <a:pPr>
              <a:defRPr sz="3600">
                <a:solidFill>
                  <a:srgbClr val="211D1E"/>
                </a:solidFill>
              </a:defRPr>
            </a:pPr>
            <a:r>
              <a:rPr dirty="0"/>
              <a:t>(MZ,NFZ, Sejm RP, </a:t>
            </a:r>
            <a:r>
              <a:rPr dirty="0" err="1"/>
              <a:t>Senat</a:t>
            </a:r>
            <a:r>
              <a:rPr dirty="0"/>
              <a:t> RP, </a:t>
            </a:r>
            <a:r>
              <a:rPr dirty="0" err="1"/>
              <a:t>AOTMiT</a:t>
            </a:r>
            <a:r>
              <a:rPr dirty="0"/>
              <a:t>, RPP, ZUS).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404040"/>
                </a:solidFill>
              </a:defRPr>
            </a:pPr>
            <a:r>
              <a:rPr dirty="0"/>
              <a:t>5. </a:t>
            </a:r>
            <a:r>
              <a:rPr dirty="0" err="1"/>
              <a:t>Zasad</a:t>
            </a:r>
            <a:r>
              <a:rPr dirty="0"/>
              <a:t> </a:t>
            </a:r>
            <a:r>
              <a:rPr dirty="0" err="1"/>
              <a:t>transparentności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404040"/>
                </a:solidFill>
              </a:defRPr>
            </a:pPr>
            <a:r>
              <a:rPr dirty="0"/>
              <a:t>6. </a:t>
            </a:r>
            <a:r>
              <a:rPr dirty="0" err="1"/>
              <a:t>Określenia</a:t>
            </a:r>
            <a:r>
              <a:rPr dirty="0"/>
              <a:t> </a:t>
            </a:r>
            <a:r>
              <a:rPr dirty="0" err="1"/>
              <a:t>białych</a:t>
            </a:r>
            <a:r>
              <a:rPr dirty="0"/>
              <a:t> </a:t>
            </a:r>
            <a:r>
              <a:rPr dirty="0" err="1"/>
              <a:t>plam</a:t>
            </a:r>
            <a:r>
              <a:rPr dirty="0"/>
              <a:t> w </a:t>
            </a:r>
            <a:r>
              <a:rPr dirty="0" err="1"/>
              <a:t>aktach</a:t>
            </a:r>
            <a:r>
              <a:rPr dirty="0"/>
              <a:t> </a:t>
            </a:r>
            <a:r>
              <a:rPr dirty="0" err="1"/>
              <a:t>prawnych</a:t>
            </a:r>
            <a:r>
              <a:rPr lang="pl-PL" dirty="0"/>
              <a:t> – z</a:t>
            </a:r>
            <a:r>
              <a:rPr dirty="0" err="1"/>
              <a:t>arządzeniach</a:t>
            </a:r>
            <a:r>
              <a:rPr dirty="0"/>
              <a:t>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404040"/>
                </a:solidFill>
              </a:defRPr>
            </a:pPr>
            <a:r>
              <a:rPr dirty="0" err="1"/>
              <a:t>rozporządzeniach</a:t>
            </a:r>
            <a:r>
              <a:rPr dirty="0"/>
              <a:t>, </a:t>
            </a:r>
            <a:r>
              <a:rPr dirty="0" err="1"/>
              <a:t>ustawach</a:t>
            </a:r>
            <a:r>
              <a:rPr dirty="0"/>
              <a:t> – a </a:t>
            </a:r>
            <a:r>
              <a:rPr dirty="0" err="1"/>
              <a:t>także</a:t>
            </a:r>
            <a:r>
              <a:rPr dirty="0"/>
              <a:t> </a:t>
            </a:r>
            <a:r>
              <a:rPr dirty="0" err="1"/>
              <a:t>nowelizacji</a:t>
            </a:r>
            <a:r>
              <a:rPr dirty="0"/>
              <a:t> </a:t>
            </a:r>
            <a:r>
              <a:rPr dirty="0" err="1"/>
              <a:t>przestarzałych</a:t>
            </a:r>
            <a:r>
              <a:rPr dirty="0"/>
              <a:t> </a:t>
            </a:r>
            <a:r>
              <a:rPr dirty="0" err="1"/>
              <a:t>zapisów</a:t>
            </a:r>
            <a:r>
              <a:rPr dirty="0"/>
              <a:t>.</a:t>
            </a:r>
          </a:p>
        </p:txBody>
      </p:sp>
      <p:sp>
        <p:nvSpPr>
          <p:cNvPr id="303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48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305" name="Straight Connector 49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Straight Connector 50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Isosceles Triangle 53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Isosceles Triangle 57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Isosceles Triangle 58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6" name="TextBox 9"/>
          <p:cNvSpPr txBox="1"/>
          <p:nvPr/>
        </p:nvSpPr>
        <p:spPr>
          <a:xfrm>
            <a:off x="8045221" y="3416300"/>
            <a:ext cx="8623453" cy="659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1000"/>
              </a:spcBef>
              <a:defRPr sz="5900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 co poza byciem podmiotem systemu ochrony zdrowia jest marzeniem pacjentów?</a:t>
            </a:r>
          </a:p>
        </p:txBody>
      </p:sp>
      <p:sp>
        <p:nvSpPr>
          <p:cNvPr id="317" name="Isosceles Triangle 60"/>
          <p:cNvSpPr/>
          <p:nvPr/>
        </p:nvSpPr>
        <p:spPr>
          <a:xfrm rot="10800000">
            <a:off x="-1" y="-1"/>
            <a:ext cx="1263895" cy="849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9" name="Obraz 2" descr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" y="-51759"/>
            <a:ext cx="7760000" cy="10338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65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192" name="Straight Connector 66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Straight Connector 67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Isosceles Triangle 70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Isosceles Triangle 74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Isosceles Triangle 75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3" name="TextBox 9"/>
          <p:cNvSpPr txBox="1"/>
          <p:nvPr/>
        </p:nvSpPr>
        <p:spPr>
          <a:xfrm>
            <a:off x="1134535" y="642209"/>
            <a:ext cx="13594172" cy="975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0000FF"/>
                </a:solidFill>
              </a:defRPr>
            </a:pPr>
            <a:r>
              <a:rPr dirty="0"/>
              <a:t>             PODMIOTOWOŚĆ PACJENTA CO TO ZNACZY?</a:t>
            </a:r>
            <a:endParaRPr dirty="0">
              <a:solidFill>
                <a:srgbClr val="40404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404040"/>
                </a:solidFill>
              </a:defRPr>
            </a:pPr>
            <a:r>
              <a:rPr dirty="0"/>
              <a:t>To </a:t>
            </a:r>
            <a:r>
              <a:rPr dirty="0" err="1"/>
              <a:t>wołanie</a:t>
            </a:r>
            <a:r>
              <a:rPr dirty="0"/>
              <a:t> o </a:t>
            </a:r>
            <a:r>
              <a:rPr dirty="0" err="1"/>
              <a:t>humanizm</a:t>
            </a:r>
            <a:r>
              <a:rPr dirty="0"/>
              <a:t>, o </a:t>
            </a:r>
            <a:r>
              <a:rPr dirty="0" err="1"/>
              <a:t>zobaczenie</a:t>
            </a:r>
            <a:r>
              <a:rPr dirty="0"/>
              <a:t> w </a:t>
            </a:r>
            <a:r>
              <a:rPr dirty="0" err="1"/>
              <a:t>pacjencie</a:t>
            </a:r>
            <a:r>
              <a:rPr dirty="0"/>
              <a:t> </a:t>
            </a:r>
            <a:r>
              <a:rPr dirty="0" err="1"/>
              <a:t>człowieka</a:t>
            </a:r>
            <a:r>
              <a:rPr dirty="0"/>
              <a:t>, a 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numeru</a:t>
            </a:r>
            <a:r>
              <a:rPr dirty="0"/>
              <a:t> w </a:t>
            </a:r>
            <a:r>
              <a:rPr dirty="0" err="1"/>
              <a:t>kartotece</a:t>
            </a:r>
            <a:r>
              <a:rPr dirty="0"/>
              <a:t>, </a:t>
            </a:r>
            <a:r>
              <a:rPr dirty="0" err="1"/>
              <a:t>jednostki</a:t>
            </a:r>
            <a:r>
              <a:rPr dirty="0"/>
              <a:t> </a:t>
            </a:r>
            <a:r>
              <a:rPr dirty="0" err="1"/>
              <a:t>chorobowej</a:t>
            </a:r>
            <a:r>
              <a:rPr dirty="0"/>
              <a:t>, </a:t>
            </a:r>
            <a:r>
              <a:rPr dirty="0" err="1"/>
              <a:t>statystycznego</a:t>
            </a:r>
            <a:r>
              <a:rPr dirty="0"/>
              <a:t> </a:t>
            </a:r>
            <a:r>
              <a:rPr dirty="0" err="1"/>
              <a:t>czy</a:t>
            </a:r>
            <a:r>
              <a:rPr dirty="0"/>
              <a:t> </a:t>
            </a:r>
            <a:r>
              <a:rPr dirty="0" err="1"/>
              <a:t>klinicznego</a:t>
            </a:r>
            <a:r>
              <a:rPr dirty="0"/>
              <a:t> </a:t>
            </a:r>
            <a:r>
              <a:rPr dirty="0" err="1"/>
              <a:t>przypadku</a:t>
            </a:r>
            <a:r>
              <a:rPr lang="pl-PL" dirty="0"/>
              <a:t>,</a:t>
            </a:r>
            <a:r>
              <a:rPr dirty="0"/>
              <a:t> </a:t>
            </a:r>
            <a:r>
              <a:rPr dirty="0" err="1"/>
              <a:t>świadczeniobiorcy</a:t>
            </a:r>
            <a:r>
              <a:rPr dirty="0"/>
              <a:t> </a:t>
            </a:r>
            <a:r>
              <a:rPr dirty="0" err="1"/>
              <a:t>usług</a:t>
            </a:r>
            <a:r>
              <a:rPr dirty="0"/>
              <a:t> </a:t>
            </a:r>
            <a:r>
              <a:rPr dirty="0" err="1"/>
              <a:t>medycznych</a:t>
            </a:r>
            <a:r>
              <a:rPr dirty="0"/>
              <a:t>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404040"/>
                </a:solidFill>
              </a:defRPr>
            </a:pPr>
            <a:endParaRPr dirty="0"/>
          </a:p>
          <a:p>
            <a:pPr algn="ctr">
              <a:lnSpc>
                <a:spcPct val="90000"/>
              </a:lnSpc>
              <a:spcBef>
                <a:spcPts val="1000"/>
              </a:spcBef>
              <a:defRPr sz="3200" b="1">
                <a:solidFill>
                  <a:srgbClr val="FF3399"/>
                </a:solidFill>
              </a:defRPr>
            </a:pPr>
            <a:r>
              <a:rPr dirty="0"/>
              <a:t>NIE CHEMY BYĆ TYLKO PRZEDMIOTEM W CENTRUM UWAGI.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404040"/>
                </a:solidFill>
              </a:defRPr>
            </a:pPr>
            <a:r>
              <a:rPr dirty="0" err="1"/>
              <a:t>Chcemy</a:t>
            </a:r>
            <a:r>
              <a:rPr dirty="0"/>
              <a:t>, </a:t>
            </a:r>
            <a:r>
              <a:rPr dirty="0" err="1"/>
              <a:t>kiedy</a:t>
            </a:r>
            <a:r>
              <a:rPr dirty="0"/>
              <a:t> </a:t>
            </a:r>
            <a:r>
              <a:rPr dirty="0" err="1"/>
              <a:t>stajemy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pacjentami</a:t>
            </a:r>
            <a:r>
              <a:rPr dirty="0"/>
              <a:t>, aby </a:t>
            </a:r>
            <a:r>
              <a:rPr dirty="0" err="1"/>
              <a:t>ktoś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wysłuchał</a:t>
            </a:r>
            <a:r>
              <a:rPr dirty="0"/>
              <a:t>, </a:t>
            </a:r>
            <a:r>
              <a:rPr dirty="0" err="1"/>
              <a:t>dostrzegł</a:t>
            </a:r>
            <a:r>
              <a:rPr dirty="0"/>
              <a:t> </a:t>
            </a:r>
            <a:r>
              <a:rPr dirty="0" err="1"/>
              <a:t>nasz</a:t>
            </a:r>
            <a:r>
              <a:rPr dirty="0"/>
              <a:t> problem, </a:t>
            </a:r>
            <a:r>
              <a:rPr dirty="0" err="1"/>
              <a:t>nasz</a:t>
            </a:r>
            <a:r>
              <a:rPr dirty="0"/>
              <a:t> </a:t>
            </a:r>
            <a:r>
              <a:rPr dirty="0" err="1"/>
              <a:t>ból</a:t>
            </a:r>
            <a:r>
              <a:rPr dirty="0"/>
              <a:t>, </a:t>
            </a:r>
            <a:r>
              <a:rPr dirty="0" err="1"/>
              <a:t>nasze</a:t>
            </a:r>
            <a:r>
              <a:rPr dirty="0"/>
              <a:t> </a:t>
            </a:r>
            <a:r>
              <a:rPr dirty="0" err="1"/>
              <a:t>zagubienie</a:t>
            </a:r>
            <a:r>
              <a:rPr dirty="0"/>
              <a:t>.</a:t>
            </a: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2800" b="1"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b="1"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b="1"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b="1"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b="1"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>
                <a:solidFill>
                  <a:srgbClr val="404040"/>
                </a:solidFill>
              </a:defRPr>
            </a:pPr>
            <a:endParaRPr sz="28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>
                <a:solidFill>
                  <a:srgbClr val="404040"/>
                </a:solidFill>
              </a:defRPr>
            </a:pPr>
            <a:endParaRPr sz="2800" dirty="0"/>
          </a:p>
        </p:txBody>
      </p:sp>
      <p:sp>
        <p:nvSpPr>
          <p:cNvPr id="204" name="Isosceles Triangle 77"/>
          <p:cNvSpPr/>
          <p:nvPr/>
        </p:nvSpPr>
        <p:spPr>
          <a:xfrm rot="10800000">
            <a:off x="-1" y="-1"/>
            <a:ext cx="1263895" cy="849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6" name="Obraz 1" descr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32" y="4923978"/>
            <a:ext cx="6827865" cy="5363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33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208" name="Straight Connector 34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Straight Connector 35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Isosceles Triangle 38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Isosceles Triangle 42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Isosceles Triangle 43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9" name="TextBox 9"/>
          <p:cNvSpPr txBox="1"/>
          <p:nvPr/>
        </p:nvSpPr>
        <p:spPr>
          <a:xfrm>
            <a:off x="1243124" y="3920836"/>
            <a:ext cx="13157278" cy="777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3168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960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234" b="1">
                <a:solidFill>
                  <a:srgbClr val="0000FF"/>
                </a:solidFill>
              </a:defRPr>
            </a:pPr>
            <a:r>
              <a:rPr dirty="0"/>
              <a:t>We </a:t>
            </a:r>
            <a:r>
              <a:rPr dirty="0" err="1"/>
              <a:t>współczesnym</a:t>
            </a:r>
            <a:r>
              <a:rPr dirty="0"/>
              <a:t> </a:t>
            </a:r>
            <a:r>
              <a:rPr dirty="0" err="1"/>
              <a:t>świecie</a:t>
            </a:r>
            <a:r>
              <a:rPr dirty="0"/>
              <a:t> </a:t>
            </a:r>
            <a:r>
              <a:rPr dirty="0" err="1"/>
              <a:t>jesteśmy</a:t>
            </a:r>
            <a:r>
              <a:rPr dirty="0"/>
              <a:t> </a:t>
            </a:r>
            <a:r>
              <a:rPr dirty="0" err="1">
                <a:solidFill>
                  <a:srgbClr val="FF3399"/>
                </a:solidFill>
              </a:rPr>
              <a:t>przedmiotem</a:t>
            </a:r>
            <a:r>
              <a:rPr dirty="0">
                <a:solidFill>
                  <a:srgbClr val="FF3399"/>
                </a:solidFill>
              </a:rPr>
              <a:t> a </a:t>
            </a:r>
            <a:r>
              <a:rPr dirty="0" err="1">
                <a:solidFill>
                  <a:srgbClr val="FF3399"/>
                </a:solidFill>
              </a:rPr>
              <a:t>nie</a:t>
            </a:r>
            <a:r>
              <a:rPr dirty="0">
                <a:solidFill>
                  <a:srgbClr val="FF3399"/>
                </a:solidFill>
              </a:rPr>
              <a:t> </a:t>
            </a:r>
            <a:r>
              <a:rPr dirty="0" err="1">
                <a:solidFill>
                  <a:srgbClr val="FF3399"/>
                </a:solidFill>
              </a:rPr>
              <a:t>podmiotem</a:t>
            </a:r>
            <a:r>
              <a:rPr dirty="0">
                <a:solidFill>
                  <a:srgbClr val="FF3399"/>
                </a:solidFill>
              </a:rPr>
              <a:t> </a:t>
            </a:r>
            <a:endParaRPr sz="990"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234" b="1">
                <a:solidFill>
                  <a:srgbClr val="0000FF"/>
                </a:solidFill>
              </a:defRPr>
            </a:pPr>
            <a:r>
              <a:rPr dirty="0" err="1"/>
              <a:t>określonych</a:t>
            </a:r>
            <a:r>
              <a:rPr dirty="0"/>
              <a:t> </a:t>
            </a:r>
            <a:r>
              <a:rPr dirty="0" err="1"/>
              <a:t>systemów</a:t>
            </a:r>
            <a:r>
              <a:rPr dirty="0"/>
              <a:t>. </a:t>
            </a:r>
            <a:endParaRPr sz="990"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234" b="1">
                <a:solidFill>
                  <a:srgbClr val="0000FF"/>
                </a:solidFill>
              </a:defRPr>
            </a:pPr>
            <a:r>
              <a:rPr dirty="0" err="1"/>
              <a:t>Czujemy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w </a:t>
            </a:r>
            <a:r>
              <a:rPr dirty="0" err="1"/>
              <a:t>nich</a:t>
            </a:r>
            <a:r>
              <a:rPr dirty="0"/>
              <a:t> </a:t>
            </a:r>
            <a:r>
              <a:rPr dirty="0" err="1"/>
              <a:t>zagubieni</a:t>
            </a:r>
            <a:r>
              <a:rPr dirty="0"/>
              <a:t> </a:t>
            </a:r>
            <a:r>
              <a:rPr dirty="0" err="1"/>
              <a:t>niczym</a:t>
            </a:r>
            <a:r>
              <a:rPr dirty="0"/>
              <a:t> w </a:t>
            </a:r>
            <a:r>
              <a:rPr dirty="0" err="1"/>
              <a:t>labiryncie</a:t>
            </a:r>
            <a:r>
              <a:rPr dirty="0"/>
              <a:t>.</a:t>
            </a:r>
            <a:endParaRPr sz="990"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828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990" dirty="0"/>
          </a:p>
          <a:p>
            <a:pPr algn="ctr" defTabSz="301752">
              <a:lnSpc>
                <a:spcPct val="80000"/>
              </a:lnSpc>
              <a:spcBef>
                <a:spcPts val="600"/>
              </a:spcBef>
              <a:defRPr sz="3960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990" dirty="0"/>
          </a:p>
          <a:p>
            <a:pPr defTabSz="301752">
              <a:lnSpc>
                <a:spcPct val="80000"/>
              </a:lnSpc>
              <a:spcBef>
                <a:spcPts val="600"/>
              </a:spcBef>
              <a:defRPr sz="4620">
                <a:solidFill>
                  <a:srgbClr val="222222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990" dirty="0"/>
          </a:p>
          <a:p>
            <a:pPr defTabSz="301752">
              <a:lnSpc>
                <a:spcPct val="80000"/>
              </a:lnSpc>
              <a:defRPr sz="4620">
                <a:solidFill>
                  <a:srgbClr val="222222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990" dirty="0"/>
          </a:p>
        </p:txBody>
      </p:sp>
      <p:sp>
        <p:nvSpPr>
          <p:cNvPr id="220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Freeform 8"/>
          <p:cNvSpPr/>
          <p:nvPr/>
        </p:nvSpPr>
        <p:spPr>
          <a:xfrm>
            <a:off x="3527749" y="969818"/>
            <a:ext cx="9087368" cy="5555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33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223" name="Straight Connector 34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Straight Connector 35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Isosceles Triangle 38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0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Isosceles Triangle 42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Isosceles Triangle 43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4" name="TextBox 9"/>
          <p:cNvSpPr txBox="1"/>
          <p:nvPr/>
        </p:nvSpPr>
        <p:spPr>
          <a:xfrm>
            <a:off x="615132" y="342899"/>
            <a:ext cx="13785272" cy="995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356615">
              <a:spcBef>
                <a:spcPts val="700"/>
              </a:spcBef>
              <a:defRPr sz="3120" b="1">
                <a:solidFill>
                  <a:srgbClr val="0000FF"/>
                </a:solidFill>
              </a:defRPr>
            </a:pPr>
            <a:r>
              <a:rPr dirty="0"/>
              <a:t>       </a:t>
            </a:r>
            <a:r>
              <a:rPr sz="3432" dirty="0"/>
              <a:t>PODMIOTOWOŚĆ PACJENTA</a:t>
            </a:r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368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680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algn="ctr" defTabSz="356615">
              <a:spcBef>
                <a:spcPts val="700"/>
              </a:spcBef>
              <a:defRPr sz="4680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  <a:p>
            <a:pPr defTabSz="356615">
              <a:defRPr sz="5460">
                <a:solidFill>
                  <a:srgbClr val="222222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432" dirty="0"/>
          </a:p>
        </p:txBody>
      </p:sp>
      <p:sp>
        <p:nvSpPr>
          <p:cNvPr id="235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6" name="Obraz 4" descr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60" y="1061665"/>
            <a:ext cx="7611376" cy="504703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ole tekstowe 2"/>
          <p:cNvSpPr txBox="1"/>
          <p:nvPr/>
        </p:nvSpPr>
        <p:spPr>
          <a:xfrm>
            <a:off x="304799" y="5652655"/>
            <a:ext cx="15216384" cy="4860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0"/>
              </a:spcBef>
              <a:defRPr sz="2800" b="1">
                <a:solidFill>
                  <a:srgbClr val="404040"/>
                </a:solidFill>
              </a:defRPr>
            </a:pPr>
            <a:r>
              <a:rPr dirty="0"/>
              <a:t>W </a:t>
            </a:r>
            <a:r>
              <a:rPr dirty="0" err="1"/>
              <a:t>kreowaniu</a:t>
            </a:r>
            <a:r>
              <a:rPr dirty="0"/>
              <a:t> </a:t>
            </a:r>
            <a:r>
              <a:rPr dirty="0" err="1"/>
              <a:t>sytemu</a:t>
            </a:r>
            <a:r>
              <a:rPr dirty="0"/>
              <a:t> </a:t>
            </a:r>
            <a:r>
              <a:rPr dirty="0" err="1"/>
              <a:t>ochrony</a:t>
            </a:r>
            <a:r>
              <a:rPr dirty="0"/>
              <a:t> Zdrowia, w </a:t>
            </a:r>
            <a:r>
              <a:rPr dirty="0" err="1"/>
              <a:t>polityce</a:t>
            </a:r>
            <a:r>
              <a:rPr dirty="0"/>
              <a:t> </a:t>
            </a:r>
            <a:r>
              <a:rPr dirty="0" err="1"/>
              <a:t>zdrowotnej</a:t>
            </a:r>
            <a:r>
              <a:rPr dirty="0"/>
              <a:t> </a:t>
            </a:r>
            <a:r>
              <a:rPr dirty="0" err="1"/>
              <a:t>państwa</a:t>
            </a:r>
            <a:r>
              <a:rPr dirty="0"/>
              <a:t>, </a:t>
            </a:r>
            <a:r>
              <a:rPr dirty="0" err="1"/>
              <a:t>humanistyczna</a:t>
            </a:r>
            <a:r>
              <a:rPr dirty="0"/>
              <a:t> </a:t>
            </a:r>
            <a:r>
              <a:rPr dirty="0" err="1"/>
              <a:t>perspektywa</a:t>
            </a:r>
            <a:r>
              <a:rPr dirty="0"/>
              <a:t> </a:t>
            </a:r>
            <a:r>
              <a:rPr dirty="0" err="1"/>
              <a:t>powinna</a:t>
            </a:r>
            <a:r>
              <a:rPr dirty="0"/>
              <a:t> </a:t>
            </a:r>
            <a:r>
              <a:rPr dirty="0" err="1"/>
              <a:t>być</a:t>
            </a:r>
            <a:r>
              <a:rPr dirty="0"/>
              <a:t> </a:t>
            </a:r>
            <a:r>
              <a:rPr dirty="0" err="1"/>
              <a:t>priorytetem</a:t>
            </a:r>
            <a:r>
              <a:rPr dirty="0"/>
              <a:t>. </a:t>
            </a:r>
            <a:r>
              <a:rPr dirty="0" err="1"/>
              <a:t>Człowiek</a:t>
            </a:r>
            <a:r>
              <a:rPr dirty="0"/>
              <a:t>, </a:t>
            </a:r>
            <a:r>
              <a:rPr dirty="0" err="1"/>
              <a:t>jego</a:t>
            </a:r>
            <a:r>
              <a:rPr dirty="0"/>
              <a:t> </a:t>
            </a:r>
            <a:r>
              <a:rPr dirty="0" err="1"/>
              <a:t>życie</a:t>
            </a:r>
            <a:r>
              <a:rPr dirty="0"/>
              <a:t> i </a:t>
            </a:r>
            <a:r>
              <a:rPr dirty="0" err="1"/>
              <a:t>zdrowie</a:t>
            </a:r>
            <a:r>
              <a:rPr dirty="0"/>
              <a:t> </a:t>
            </a:r>
            <a:r>
              <a:rPr dirty="0" err="1"/>
              <a:t>powinno</a:t>
            </a:r>
            <a:r>
              <a:rPr dirty="0"/>
              <a:t> </a:t>
            </a:r>
            <a:r>
              <a:rPr dirty="0" err="1"/>
              <a:t>być</a:t>
            </a:r>
            <a:r>
              <a:rPr dirty="0"/>
              <a:t> </a:t>
            </a:r>
            <a:r>
              <a:rPr dirty="0" err="1"/>
              <a:t>największą</a:t>
            </a:r>
            <a:r>
              <a:rPr dirty="0"/>
              <a:t> </a:t>
            </a:r>
            <a:r>
              <a:rPr dirty="0" err="1"/>
              <a:t>wartością</a:t>
            </a:r>
            <a:r>
              <a:rPr dirty="0"/>
              <a:t>.</a:t>
            </a:r>
          </a:p>
          <a:p>
            <a:pPr algn="ctr">
              <a:spcBef>
                <a:spcPts val="1000"/>
              </a:spcBef>
              <a:defRPr sz="2800" b="1">
                <a:solidFill>
                  <a:srgbClr val="FF3399"/>
                </a:solidFill>
              </a:defRPr>
            </a:pPr>
            <a:r>
              <a:rPr dirty="0"/>
              <a:t>NIE MOŻEMY ZGUBIĆ W SYSTEMIE 0PIEKI ZDROWOTNEJ </a:t>
            </a:r>
          </a:p>
          <a:p>
            <a:pPr algn="ctr">
              <a:spcBef>
                <a:spcPts val="1000"/>
              </a:spcBef>
              <a:defRPr sz="2800" b="1">
                <a:solidFill>
                  <a:srgbClr val="FF3399"/>
                </a:solidFill>
              </a:defRPr>
            </a:pPr>
            <a:r>
              <a:rPr dirty="0"/>
              <a:t>PACJENTA/CZŁOWIEKA, </a:t>
            </a:r>
          </a:p>
          <a:p>
            <a:pPr algn="ctr">
              <a:spcBef>
                <a:spcPts val="1000"/>
              </a:spcBef>
              <a:defRPr sz="2800" b="1">
                <a:solidFill>
                  <a:srgbClr val="FF3399"/>
                </a:solidFill>
              </a:defRPr>
            </a:pPr>
            <a:r>
              <a:rPr dirty="0"/>
              <a:t>BO TO ON POWINIEN BYĆ JEGO PODMIOTEM, PUNKTEM ODNIESIENIA</a:t>
            </a:r>
            <a:r>
              <a:rPr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ts val="1000"/>
              </a:spcBef>
              <a:defRPr sz="2800" b="1">
                <a:solidFill>
                  <a:srgbClr val="0000FF"/>
                </a:solidFill>
              </a:defRPr>
            </a:pPr>
            <a:r>
              <a:rPr dirty="0"/>
              <a:t>DLATEGO TAK WAŻNA W BUDOWANIU I FUNKCJONOWANIU SYTEMU OCHRONY ZDROWIA JEST PERSPEKTYWA PACJENTA, KTÓRĄ REPREZENTUJĄ </a:t>
            </a:r>
            <a:r>
              <a:rPr lang="pl-PL" dirty="0"/>
              <a:t> LIDERZY  ORGANIZACJI PACJENTÓW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>
                <a:solidFill>
                  <a:srgbClr val="404040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054"/>
          <p:cNvGrpSpPr/>
          <p:nvPr/>
        </p:nvGrpSpPr>
        <p:grpSpPr>
          <a:xfrm>
            <a:off x="0" y="-12701"/>
            <a:ext cx="18288003" cy="10299702"/>
            <a:chOff x="0" y="0"/>
            <a:chExt cx="18288002" cy="10299701"/>
          </a:xfrm>
        </p:grpSpPr>
        <p:sp>
          <p:nvSpPr>
            <p:cNvPr id="239" name="Straight Connector 2055"/>
            <p:cNvSpPr/>
            <p:nvPr/>
          </p:nvSpPr>
          <p:spPr>
            <a:xfrm>
              <a:off x="14056519" y="12700"/>
              <a:ext cx="1828801" cy="10287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" name="Straight Connector 2056"/>
            <p:cNvSpPr/>
            <p:nvPr/>
          </p:nvSpPr>
          <p:spPr>
            <a:xfrm flipH="1">
              <a:off x="11137902" y="5534819"/>
              <a:ext cx="7145337" cy="476488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Rectangle 23"/>
            <p:cNvSpPr/>
            <p:nvPr/>
          </p:nvSpPr>
          <p:spPr>
            <a:xfrm>
              <a:off x="13772215" y="0"/>
              <a:ext cx="4511025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Rectangle 25"/>
            <p:cNvSpPr/>
            <p:nvPr/>
          </p:nvSpPr>
          <p:spPr>
            <a:xfrm>
              <a:off x="14405164" y="0"/>
              <a:ext cx="38828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Isosceles Triangle 2059"/>
            <p:cNvSpPr/>
            <p:nvPr/>
          </p:nvSpPr>
          <p:spPr>
            <a:xfrm>
              <a:off x="13398500" y="4584700"/>
              <a:ext cx="4889502" cy="57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Rectangle 27"/>
            <p:cNvSpPr/>
            <p:nvPr/>
          </p:nvSpPr>
          <p:spPr>
            <a:xfrm>
              <a:off x="14001751" y="0"/>
              <a:ext cx="4281491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Rectangle 28"/>
            <p:cNvSpPr/>
            <p:nvPr/>
          </p:nvSpPr>
          <p:spPr>
            <a:xfrm>
              <a:off x="16348096" y="0"/>
              <a:ext cx="1935142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FE0F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Rectangle 29"/>
            <p:cNvSpPr/>
            <p:nvPr/>
          </p:nvSpPr>
          <p:spPr>
            <a:xfrm>
              <a:off x="16408500" y="0"/>
              <a:ext cx="1874738" cy="1029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Isosceles Triangle 2063"/>
            <p:cNvSpPr/>
            <p:nvPr/>
          </p:nvSpPr>
          <p:spPr>
            <a:xfrm>
              <a:off x="15557500" y="5397501"/>
              <a:ext cx="2725739" cy="49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Isosceles Triangle 2064"/>
            <p:cNvSpPr/>
            <p:nvPr/>
          </p:nvSpPr>
          <p:spPr>
            <a:xfrm>
              <a:off x="-1" y="6032500"/>
              <a:ext cx="673100" cy="4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0" name="Straight Connector 2066"/>
          <p:cNvSpPr/>
          <p:nvPr/>
        </p:nvSpPr>
        <p:spPr>
          <a:xfrm>
            <a:off x="498018" y="5143498"/>
            <a:ext cx="4876741" cy="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Isosceles Triangle 30"/>
          <p:cNvSpPr/>
          <p:nvPr/>
        </p:nvSpPr>
        <p:spPr>
          <a:xfrm rot="10800000">
            <a:off x="-1" y="-1"/>
            <a:ext cx="1263895" cy="849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TextBox 9"/>
          <p:cNvSpPr txBox="1"/>
          <p:nvPr/>
        </p:nvSpPr>
        <p:spPr>
          <a:xfrm>
            <a:off x="-1803400" y="901700"/>
            <a:ext cx="19202400" cy="1173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404040"/>
                </a:solidFill>
              </a:defRPr>
            </a:pP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924" b="1">
                <a:solidFill>
                  <a:srgbClr val="404040"/>
                </a:solidFill>
              </a:defRPr>
            </a:pP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4032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CEL I ZADANIA WARSZTATÓW</a:t>
            </a:r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4032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PACJENT PODMIOTEM SYSTEMU OPIEKI ZDROWOTNEJ</a:t>
            </a:r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4032" b="1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84047"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Co </a:t>
            </a:r>
            <a:r>
              <a:rPr dirty="0" err="1"/>
              <a:t>możemy</a:t>
            </a:r>
            <a:r>
              <a:rPr dirty="0"/>
              <a:t> </a:t>
            </a:r>
            <a:r>
              <a:rPr dirty="0" err="1"/>
              <a:t>zrobić</a:t>
            </a:r>
            <a:r>
              <a:rPr dirty="0"/>
              <a:t>, aby </a:t>
            </a:r>
            <a:r>
              <a:rPr dirty="0" err="1"/>
              <a:t>mieć</a:t>
            </a:r>
            <a:r>
              <a:rPr dirty="0"/>
              <a:t> </a:t>
            </a:r>
            <a:r>
              <a:rPr dirty="0" err="1"/>
              <a:t>faktyczny</a:t>
            </a:r>
            <a:r>
              <a:rPr dirty="0"/>
              <a:t> </a:t>
            </a:r>
            <a:r>
              <a:rPr dirty="0" err="1"/>
              <a:t>wpływ</a:t>
            </a:r>
            <a:r>
              <a:rPr dirty="0"/>
              <a:t> </a:t>
            </a:r>
          </a:p>
          <a:p>
            <a:pPr algn="ctr" defTabSz="384047"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na </a:t>
            </a:r>
            <a:r>
              <a:rPr dirty="0" err="1"/>
              <a:t>kształtowanie</a:t>
            </a:r>
            <a:r>
              <a:rPr dirty="0"/>
              <a:t>  i </a:t>
            </a:r>
            <a:r>
              <a:rPr dirty="0" err="1"/>
              <a:t>funkcjonowanie</a:t>
            </a:r>
            <a:r>
              <a:rPr dirty="0"/>
              <a:t> </a:t>
            </a:r>
          </a:p>
          <a:p>
            <a:pPr algn="ctr" defTabSz="384047"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systemu</a:t>
            </a:r>
            <a:r>
              <a:rPr dirty="0"/>
              <a:t> </a:t>
            </a:r>
            <a:r>
              <a:rPr dirty="0" err="1"/>
              <a:t>opieki</a:t>
            </a:r>
            <a:r>
              <a:rPr dirty="0"/>
              <a:t> </a:t>
            </a:r>
            <a:r>
              <a:rPr dirty="0" err="1"/>
              <a:t>zdrowotnej</a:t>
            </a:r>
            <a:r>
              <a:rPr dirty="0"/>
              <a:t> w </a:t>
            </a:r>
            <a:r>
              <a:rPr dirty="0" err="1"/>
              <a:t>Polsce</a:t>
            </a:r>
            <a:r>
              <a:rPr dirty="0"/>
              <a:t>?</a:t>
            </a:r>
          </a:p>
          <a:p>
            <a:pPr algn="ctr" defTabSz="384047"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Jaki jest </a:t>
            </a:r>
            <a:r>
              <a:rPr dirty="0" err="1"/>
              <a:t>nasza</a:t>
            </a:r>
            <a:r>
              <a:rPr dirty="0"/>
              <a:t> </a:t>
            </a:r>
            <a:r>
              <a:rPr dirty="0" err="1"/>
              <a:t>rola</a:t>
            </a:r>
            <a:r>
              <a:rPr dirty="0"/>
              <a:t> i </a:t>
            </a:r>
            <a:r>
              <a:rPr dirty="0" err="1"/>
              <a:t>miejsce</a:t>
            </a:r>
            <a:r>
              <a:rPr dirty="0"/>
              <a:t> w </a:t>
            </a:r>
            <a:r>
              <a:rPr dirty="0" err="1"/>
              <a:t>instytucjach</a:t>
            </a: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 </a:t>
            </a:r>
            <a:r>
              <a:rPr dirty="0" err="1"/>
              <a:t>decydujących</a:t>
            </a:r>
            <a:r>
              <a:rPr dirty="0"/>
              <a:t> o </a:t>
            </a:r>
            <a:r>
              <a:rPr dirty="0" err="1"/>
              <a:t>systemie</a:t>
            </a:r>
            <a:r>
              <a:rPr dirty="0"/>
              <a:t> </a:t>
            </a:r>
            <a:r>
              <a:rPr dirty="0" err="1"/>
              <a:t>ochrony</a:t>
            </a:r>
            <a:r>
              <a:rPr dirty="0"/>
              <a:t> </a:t>
            </a:r>
            <a:r>
              <a:rPr dirty="0" err="1"/>
              <a:t>zdrowia</a:t>
            </a:r>
            <a:r>
              <a:rPr dirty="0"/>
              <a:t>?</a:t>
            </a:r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3359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Czego</a:t>
            </a:r>
            <a:r>
              <a:rPr dirty="0"/>
              <a:t>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brakuje</a:t>
            </a:r>
            <a:r>
              <a:rPr dirty="0"/>
              <a:t>, co </a:t>
            </a:r>
            <a:r>
              <a:rPr dirty="0" err="1"/>
              <a:t>powinniśmy</a:t>
            </a:r>
            <a:r>
              <a:rPr dirty="0"/>
              <a:t> </a:t>
            </a:r>
            <a:r>
              <a:rPr dirty="0" err="1"/>
              <a:t>zmienić</a:t>
            </a:r>
            <a:r>
              <a:rPr dirty="0"/>
              <a:t>?</a:t>
            </a:r>
          </a:p>
          <a:p>
            <a:pPr algn="ctr" defTabSz="384047">
              <a:lnSpc>
                <a:spcPct val="90000"/>
              </a:lnSpc>
              <a:spcBef>
                <a:spcPts val="800"/>
              </a:spcBef>
              <a:defRPr sz="4032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FF339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2351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defRPr sz="924" b="1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 b="1">
                <a:solidFill>
                  <a:srgbClr val="404040"/>
                </a:solidFill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924">
                <a:solidFill>
                  <a:srgbClr val="404040"/>
                </a:solidFill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3359">
                <a:solidFill>
                  <a:srgbClr val="404040"/>
                </a:solidFill>
              </a:defRPr>
            </a:pPr>
            <a:endParaRPr dirty="0"/>
          </a:p>
          <a:p>
            <a:pPr defTabSz="384047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Char char=""/>
              <a:defRPr sz="3359">
                <a:solidFill>
                  <a:srgbClr val="404040"/>
                </a:solidFill>
              </a:defRPr>
            </a:pPr>
            <a:endParaRPr dirty="0"/>
          </a:p>
        </p:txBody>
      </p:sp>
      <p:sp>
        <p:nvSpPr>
          <p:cNvPr id="253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ole tekstowe 3"/>
          <p:cNvSpPr txBox="1"/>
          <p:nvPr/>
        </p:nvSpPr>
        <p:spPr>
          <a:xfrm>
            <a:off x="673394" y="2222500"/>
            <a:ext cx="15475691" cy="7147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buSzPct val="100000"/>
              <a:buFont typeface="Arial"/>
              <a:buChar char="•"/>
              <a:defRPr sz="3200">
                <a:solidFill>
                  <a:srgbClr val="333333"/>
                </a:solidFill>
              </a:defRPr>
            </a:pPr>
            <a:r>
              <a:rPr dirty="0" err="1"/>
              <a:t>Działania</a:t>
            </a:r>
            <a:r>
              <a:rPr dirty="0"/>
              <a:t> o </a:t>
            </a:r>
            <a:r>
              <a:rPr dirty="0" err="1"/>
              <a:t>charakterze</a:t>
            </a:r>
            <a:r>
              <a:rPr dirty="0"/>
              <a:t> </a:t>
            </a:r>
            <a:r>
              <a:rPr dirty="0" err="1"/>
              <a:t>systemowym</a:t>
            </a:r>
            <a:r>
              <a:rPr dirty="0"/>
              <a:t> </a:t>
            </a:r>
            <a:r>
              <a:rPr dirty="0" err="1"/>
              <a:t>są</a:t>
            </a:r>
            <a:r>
              <a:rPr dirty="0"/>
              <a:t> </a:t>
            </a:r>
            <a:r>
              <a:rPr dirty="0" err="1"/>
              <a:t>domeną</a:t>
            </a:r>
            <a:r>
              <a:rPr dirty="0"/>
              <a:t> </a:t>
            </a:r>
            <a:r>
              <a:rPr dirty="0" err="1"/>
              <a:t>większych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działających</a:t>
            </a:r>
            <a:r>
              <a:rPr dirty="0"/>
              <a:t> na </a:t>
            </a:r>
            <a:r>
              <a:rPr dirty="0" err="1"/>
              <a:t>ogólnopolską</a:t>
            </a:r>
            <a:r>
              <a:rPr dirty="0"/>
              <a:t> </a:t>
            </a:r>
            <a:r>
              <a:rPr dirty="0" err="1"/>
              <a:t>skalę</a:t>
            </a:r>
            <a:r>
              <a:rPr lang="pl-PL" dirty="0"/>
              <a:t>.</a:t>
            </a:r>
            <a:endParaRPr dirty="0"/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SzPct val="100000"/>
              <a:buFont typeface="Arial"/>
              <a:buChar char="•"/>
              <a:defRPr sz="3200">
                <a:solidFill>
                  <a:srgbClr val="333333"/>
                </a:solidFill>
              </a:defRPr>
            </a:pPr>
            <a:r>
              <a:rPr dirty="0" err="1"/>
              <a:t>Członkowie</a:t>
            </a:r>
            <a:r>
              <a:rPr dirty="0"/>
              <a:t> </a:t>
            </a:r>
            <a:r>
              <a:rPr dirty="0" err="1"/>
              <a:t>tych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 </a:t>
            </a:r>
            <a:r>
              <a:rPr dirty="0" err="1"/>
              <a:t>chcą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tylko</a:t>
            </a:r>
            <a:r>
              <a:rPr dirty="0"/>
              <a:t> </a:t>
            </a:r>
            <a:r>
              <a:rPr dirty="0" err="1"/>
              <a:t>mówić</a:t>
            </a:r>
            <a:r>
              <a:rPr dirty="0"/>
              <a:t> o </a:t>
            </a:r>
            <a:r>
              <a:rPr dirty="0" err="1"/>
              <a:t>swoich</a:t>
            </a:r>
            <a:r>
              <a:rPr dirty="0"/>
              <a:t> </a:t>
            </a:r>
            <a:r>
              <a:rPr dirty="0" err="1"/>
              <a:t>potrzebach</a:t>
            </a:r>
            <a:r>
              <a:rPr dirty="0"/>
              <a:t>, ale </a:t>
            </a:r>
            <a:r>
              <a:rPr dirty="0" err="1"/>
              <a:t>także</a:t>
            </a:r>
            <a:r>
              <a:rPr dirty="0"/>
              <a:t> </a:t>
            </a:r>
            <a:r>
              <a:rPr dirty="0" err="1"/>
              <a:t>zabiegać</a:t>
            </a:r>
            <a:r>
              <a:rPr dirty="0"/>
              <a:t> o ich </a:t>
            </a:r>
            <a:r>
              <a:rPr dirty="0" err="1"/>
              <a:t>zaspokajanie</a:t>
            </a:r>
            <a:r>
              <a:rPr dirty="0"/>
              <a:t>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defRPr sz="3200" b="1">
                <a:solidFill>
                  <a:srgbClr val="FF3399"/>
                </a:solidFill>
              </a:defRPr>
            </a:pPr>
            <a:r>
              <a:rPr dirty="0" err="1"/>
              <a:t>Zaangażowanie</a:t>
            </a:r>
            <a:r>
              <a:rPr dirty="0"/>
              <a:t> w </a:t>
            </a:r>
            <a:r>
              <a:rPr dirty="0" err="1"/>
              <a:t>działania</a:t>
            </a:r>
            <a:r>
              <a:rPr dirty="0"/>
              <a:t> o </a:t>
            </a:r>
            <a:r>
              <a:rPr dirty="0" err="1"/>
              <a:t>charakterze</a:t>
            </a:r>
            <a:r>
              <a:rPr dirty="0"/>
              <a:t> </a:t>
            </a:r>
            <a:r>
              <a:rPr dirty="0" err="1"/>
              <a:t>systemowym</a:t>
            </a:r>
            <a:r>
              <a:rPr dirty="0"/>
              <a:t>, </a:t>
            </a:r>
            <a:r>
              <a:rPr dirty="0" err="1"/>
              <a:t>wskazują</a:t>
            </a:r>
            <a:r>
              <a:rPr dirty="0"/>
              <a:t> na </a:t>
            </a:r>
            <a:r>
              <a:rPr dirty="0" err="1"/>
              <a:t>rozwój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 i ich </a:t>
            </a:r>
            <a:r>
              <a:rPr dirty="0" err="1"/>
              <a:t>profesjonalizację</a:t>
            </a:r>
            <a:r>
              <a:rPr dirty="0"/>
              <a:t>. </a:t>
            </a:r>
            <a:r>
              <a:rPr dirty="0" err="1"/>
              <a:t>Współpraca</a:t>
            </a:r>
            <a:r>
              <a:rPr dirty="0"/>
              <a:t> w </a:t>
            </a:r>
            <a:r>
              <a:rPr dirty="0" err="1"/>
              <a:t>zakresie</a:t>
            </a:r>
            <a:r>
              <a:rPr dirty="0"/>
              <a:t> </a:t>
            </a:r>
            <a:r>
              <a:rPr dirty="0" err="1"/>
              <a:t>tworzenia</a:t>
            </a:r>
            <a:r>
              <a:rPr dirty="0"/>
              <a:t> </a:t>
            </a:r>
            <a:r>
              <a:rPr dirty="0" err="1"/>
              <a:t>prawa</a:t>
            </a:r>
            <a:r>
              <a:rPr dirty="0"/>
              <a:t> </a:t>
            </a:r>
            <a:r>
              <a:rPr dirty="0" err="1"/>
              <a:t>wymaga</a:t>
            </a:r>
            <a:r>
              <a:rPr dirty="0"/>
              <a:t> </a:t>
            </a:r>
            <a:r>
              <a:rPr dirty="0" err="1"/>
              <a:t>bowiem</a:t>
            </a:r>
            <a:r>
              <a:rPr dirty="0"/>
              <a:t> </a:t>
            </a:r>
            <a:r>
              <a:rPr dirty="0" err="1"/>
              <a:t>określonych</a:t>
            </a:r>
            <a:r>
              <a:rPr dirty="0"/>
              <a:t> </a:t>
            </a:r>
            <a:r>
              <a:rPr dirty="0" err="1"/>
              <a:t>kompetencji</a:t>
            </a:r>
            <a:r>
              <a:rPr dirty="0"/>
              <a:t> i </a:t>
            </a:r>
            <a:r>
              <a:rPr dirty="0" err="1"/>
              <a:t>wiedzy</a:t>
            </a:r>
            <a:r>
              <a:rPr dirty="0"/>
              <a:t>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defRPr sz="3200" b="1">
                <a:solidFill>
                  <a:srgbClr val="FF3399"/>
                </a:solidFill>
              </a:defRPr>
            </a:pPr>
            <a:endParaRPr dirty="0"/>
          </a:p>
          <a:p>
            <a:pPr>
              <a:lnSpc>
                <a:spcPct val="107000"/>
              </a:lnSpc>
              <a:spcBef>
                <a:spcPts val="1200"/>
              </a:spcBef>
              <a:defRPr sz="3200">
                <a:solidFill>
                  <a:srgbClr val="FF3399"/>
                </a:solidFill>
              </a:defRPr>
            </a:pPr>
            <a:r>
              <a:rPr dirty="0"/>
              <a:t> </a:t>
            </a:r>
            <a:r>
              <a:rPr b="1" dirty="0" err="1">
                <a:solidFill>
                  <a:srgbClr val="333333"/>
                </a:solidFill>
              </a:rPr>
              <a:t>Organizacje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biorące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udział</a:t>
            </a:r>
            <a:r>
              <a:rPr b="1" dirty="0">
                <a:solidFill>
                  <a:srgbClr val="333333"/>
                </a:solidFill>
              </a:rPr>
              <a:t> w </a:t>
            </a:r>
            <a:r>
              <a:rPr b="1" dirty="0" err="1">
                <a:solidFill>
                  <a:srgbClr val="333333"/>
                </a:solidFill>
              </a:rPr>
              <a:t>konsultacjach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deklarują</a:t>
            </a:r>
            <a:r>
              <a:rPr b="1" dirty="0">
                <a:solidFill>
                  <a:srgbClr val="333333"/>
                </a:solidFill>
              </a:rPr>
              <a:t>, </a:t>
            </a:r>
            <a:r>
              <a:rPr b="1" dirty="0" err="1">
                <a:solidFill>
                  <a:srgbClr val="333333"/>
                </a:solidFill>
              </a:rPr>
              <a:t>że</a:t>
            </a:r>
            <a:r>
              <a:rPr b="1" dirty="0">
                <a:solidFill>
                  <a:srgbClr val="333333"/>
                </a:solidFill>
              </a:rPr>
              <a:t>:</a:t>
            </a:r>
            <a:endParaRPr lang="pl-PL" b="1" dirty="0">
              <a:solidFill>
                <a:srgbClr val="333333"/>
              </a:solidFill>
            </a:endParaRPr>
          </a:p>
          <a:p>
            <a:pPr marL="457200" indent="-457200">
              <a:lnSpc>
                <a:spcPct val="107000"/>
              </a:lnSpc>
              <a:buSzPct val="100000"/>
              <a:buFont typeface="Arial"/>
              <a:buChar char="•"/>
              <a:defRPr sz="3200">
                <a:solidFill>
                  <a:srgbClr val="333333"/>
                </a:solidFill>
              </a:defRPr>
            </a:pPr>
            <a:r>
              <a:rPr lang="pl-PL" dirty="0"/>
              <a:t> zazwyczaj część zgłaszanych przez nie uwag była uwzględniana – </a:t>
            </a:r>
            <a:r>
              <a:rPr lang="pl-PL" b="1" dirty="0">
                <a:solidFill>
                  <a:srgbClr val="FF3399"/>
                </a:solidFill>
              </a:rPr>
              <a:t>59%,</a:t>
            </a:r>
          </a:p>
          <a:p>
            <a:pPr marL="514350" indent="-514350">
              <a:lnSpc>
                <a:spcPct val="107000"/>
              </a:lnSpc>
              <a:buSzPct val="100000"/>
              <a:buFont typeface="Symbol"/>
              <a:buChar char="·"/>
              <a:defRPr sz="3200">
                <a:solidFill>
                  <a:srgbClr val="333333"/>
                </a:solidFill>
              </a:defRPr>
            </a:pPr>
            <a:r>
              <a:rPr dirty="0" err="1"/>
              <a:t>sytuacje</a:t>
            </a:r>
            <a:r>
              <a:rPr dirty="0"/>
              <a:t>, </a:t>
            </a:r>
            <a:r>
              <a:rPr dirty="0" err="1"/>
              <a:t>że</a:t>
            </a:r>
            <a:r>
              <a:rPr dirty="0"/>
              <a:t> </a:t>
            </a:r>
            <a:r>
              <a:rPr dirty="0" err="1"/>
              <a:t>żadne</a:t>
            </a:r>
            <a:r>
              <a:rPr dirty="0"/>
              <a:t> </a:t>
            </a:r>
            <a:r>
              <a:rPr dirty="0" err="1"/>
              <a:t>uwagi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były</a:t>
            </a:r>
            <a:r>
              <a:rPr dirty="0"/>
              <a:t> </a:t>
            </a:r>
            <a:r>
              <a:rPr dirty="0" err="1"/>
              <a:t>uwzględnione</a:t>
            </a:r>
            <a:r>
              <a:rPr dirty="0"/>
              <a:t>, </a:t>
            </a:r>
            <a:r>
              <a:rPr dirty="0" err="1"/>
              <a:t>zdarzyły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w </a:t>
            </a:r>
            <a:r>
              <a:rPr b="1" dirty="0">
                <a:solidFill>
                  <a:srgbClr val="FF3399"/>
                </a:solidFill>
              </a:rPr>
              <a:t>8%,</a:t>
            </a:r>
            <a:endParaRPr lang="pl-PL" b="1" dirty="0">
              <a:solidFill>
                <a:srgbClr val="FF3399"/>
              </a:solidFill>
            </a:endParaRP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SzPct val="100000"/>
              <a:buFont typeface="Arial"/>
              <a:buChar char="•"/>
              <a:defRPr sz="3200">
                <a:solidFill>
                  <a:srgbClr val="FF3399"/>
                </a:solidFill>
              </a:defRPr>
            </a:pPr>
            <a:r>
              <a:rPr lang="pl-PL" dirty="0"/>
              <a:t>wszystkie uwagi uwzględniono w ramach </a:t>
            </a:r>
            <a:r>
              <a:rPr lang="pl-PL" b="1" dirty="0"/>
              <a:t>2% </a:t>
            </a:r>
            <a:r>
              <a:rPr lang="pl-PL" dirty="0">
                <a:solidFill>
                  <a:srgbClr val="333333"/>
                </a:solidFill>
              </a:rPr>
              <a:t>konsultacji.</a:t>
            </a:r>
          </a:p>
        </p:txBody>
      </p:sp>
      <p:sp>
        <p:nvSpPr>
          <p:cNvPr id="256" name="pole tekstowe 7"/>
          <p:cNvSpPr txBox="1"/>
          <p:nvPr/>
        </p:nvSpPr>
        <p:spPr>
          <a:xfrm>
            <a:off x="310115" y="393699"/>
            <a:ext cx="15310885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solidFill>
                  <a:srgbClr val="0000FF"/>
                </a:solidFill>
              </a:defRPr>
            </a:pPr>
            <a:r>
              <a:t>CO JUŻ ROBIMY</a:t>
            </a:r>
          </a:p>
          <a:p>
            <a:pPr algn="ctr">
              <a:defRPr sz="4000" b="1">
                <a:solidFill>
                  <a:srgbClr val="0000FF"/>
                </a:solidFill>
              </a:defRPr>
            </a:pPr>
            <a:r>
              <a:t>DZIAŁANIA O CHARAKTERZE SYSTEMOWYM</a:t>
            </a:r>
          </a:p>
        </p:txBody>
      </p:sp>
      <p:sp>
        <p:nvSpPr>
          <p:cNvPr id="257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ole tekstowe 3"/>
          <p:cNvSpPr txBox="1"/>
          <p:nvPr/>
        </p:nvSpPr>
        <p:spPr>
          <a:xfrm>
            <a:off x="838200" y="190500"/>
            <a:ext cx="15392400" cy="1000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defRPr sz="4000" b="1">
                <a:solidFill>
                  <a:srgbClr val="0000FF"/>
                </a:solidFill>
              </a:defRPr>
            </a:pPr>
            <a:r>
              <a:rPr dirty="0"/>
              <a:t> CO JUŻ ROBIMY</a:t>
            </a:r>
          </a:p>
          <a:p>
            <a:pPr algn="ctr">
              <a:lnSpc>
                <a:spcPct val="107000"/>
              </a:lnSpc>
              <a:defRPr sz="4000" b="1">
                <a:solidFill>
                  <a:srgbClr val="0000FF"/>
                </a:solidFill>
              </a:defRPr>
            </a:pPr>
            <a:r>
              <a:rPr dirty="0" err="1"/>
              <a:t>Zakres</a:t>
            </a:r>
            <a:r>
              <a:rPr dirty="0"/>
              <a:t> </a:t>
            </a:r>
            <a:r>
              <a:rPr dirty="0" err="1"/>
              <a:t>zaangażowania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procesy</a:t>
            </a:r>
            <a:r>
              <a:rPr dirty="0"/>
              <a:t> </a:t>
            </a:r>
            <a:r>
              <a:rPr dirty="0" err="1"/>
              <a:t>tworzenia</a:t>
            </a:r>
            <a:r>
              <a:rPr dirty="0"/>
              <a:t> </a:t>
            </a:r>
            <a:r>
              <a:rPr dirty="0" err="1"/>
              <a:t>polityki</a:t>
            </a:r>
            <a:r>
              <a:rPr dirty="0"/>
              <a:t> </a:t>
            </a:r>
            <a:r>
              <a:rPr dirty="0" err="1"/>
              <a:t>zdrowotnej</a:t>
            </a:r>
            <a:r>
              <a:rPr dirty="0"/>
              <a:t> w </a:t>
            </a:r>
            <a:r>
              <a:rPr dirty="0" err="1"/>
              <a:t>Polsce</a:t>
            </a:r>
            <a:r>
              <a:rPr dirty="0"/>
              <a:t> – </a:t>
            </a:r>
          </a:p>
          <a:p>
            <a:pPr>
              <a:lnSpc>
                <a:spcPct val="107000"/>
              </a:lnSpc>
              <a:defRPr sz="3600" b="1">
                <a:solidFill>
                  <a:srgbClr val="FF3399"/>
                </a:solidFill>
              </a:defRPr>
            </a:pPr>
            <a:r>
              <a:rPr dirty="0" err="1"/>
              <a:t>wyniki</a:t>
            </a:r>
            <a:r>
              <a:rPr dirty="0"/>
              <a:t> </a:t>
            </a:r>
            <a:r>
              <a:rPr dirty="0" err="1"/>
              <a:t>ankiety</a:t>
            </a:r>
            <a:r>
              <a:rPr dirty="0"/>
              <a:t> z </a:t>
            </a:r>
            <a:r>
              <a:rPr dirty="0" err="1"/>
              <a:t>udziałem</a:t>
            </a:r>
            <a:r>
              <a:rPr dirty="0"/>
              <a:t> 42 </a:t>
            </a:r>
            <a:r>
              <a:rPr dirty="0" err="1"/>
              <a:t>organizacji</a:t>
            </a:r>
            <a:r>
              <a:rPr dirty="0"/>
              <a:t>, </a:t>
            </a:r>
            <a:r>
              <a:rPr dirty="0" err="1"/>
              <a:t>przeprowadzonej</a:t>
            </a:r>
            <a:r>
              <a:rPr dirty="0"/>
              <a:t> w 2020 r.</a:t>
            </a:r>
          </a:p>
          <a:p>
            <a:pPr>
              <a:lnSpc>
                <a:spcPct val="107000"/>
              </a:lnSpc>
              <a:defRPr sz="3600" b="1">
                <a:solidFill>
                  <a:srgbClr val="FF3399"/>
                </a:solidFill>
              </a:defRPr>
            </a:pPr>
            <a:endParaRPr dirty="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dirty="0"/>
              <a:t>PROCES REFUNDACJI LEKÓW 73%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TWORZENIE PLANÓW OPIEKI 55%</a:t>
            </a:r>
          </a:p>
          <a:p>
            <a:pPr marL="514350" indent="-514350">
              <a:buSzPct val="100000"/>
              <a:buFont typeface="Arial"/>
              <a:buChar char="•"/>
              <a:defRPr sz="2800"/>
            </a:pPr>
            <a:r>
              <a:rPr dirty="0"/>
              <a:t>REFORMY SYSTEMOWE 45%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TWORZENIE AKTÓW PRAWNYCH 45%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PROCES MODYFIKACJI ISTNIEJĄCYCH ŚWIADCZEŃ 45%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PROCES WPROWADZANIA NOWYCH ŚWIADCZEŃ 36%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PROCES TARYFIKACJI ŚWIADCZEŃ 21%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INNE 12%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TWORZENIE NOWYCH INSTYTUCJI 3%</a:t>
            </a:r>
          </a:p>
          <a:p>
            <a:pPr marL="428625" indent="-428625">
              <a:buSzPct val="100000"/>
              <a:buFont typeface="Arial"/>
              <a:buChar char="•"/>
              <a:defRPr sz="3600"/>
            </a:pPr>
            <a:endParaRPr dirty="0"/>
          </a:p>
          <a:p>
            <a:pPr>
              <a:lnSpc>
                <a:spcPct val="107000"/>
              </a:lnSpc>
              <a:defRPr sz="3200">
                <a:solidFill>
                  <a:srgbClr val="FF3399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dirty="0" err="1"/>
              <a:t>Współudział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, </a:t>
            </a:r>
            <a:r>
              <a:rPr dirty="0" err="1"/>
              <a:t>czyli</a:t>
            </a:r>
            <a:r>
              <a:rPr dirty="0"/>
              <a:t> </a:t>
            </a:r>
            <a:r>
              <a:rPr dirty="0" err="1"/>
              <a:t>bezpośrednia</a:t>
            </a:r>
            <a:r>
              <a:rPr dirty="0"/>
              <a:t> </a:t>
            </a:r>
            <a:r>
              <a:rPr dirty="0" err="1"/>
              <a:t>partycypacja</a:t>
            </a:r>
            <a:r>
              <a:rPr dirty="0"/>
              <a:t> w </a:t>
            </a:r>
            <a:r>
              <a:rPr dirty="0" err="1"/>
              <a:t>komitetach</a:t>
            </a:r>
            <a:r>
              <a:rPr dirty="0"/>
              <a:t>/</a:t>
            </a:r>
            <a:r>
              <a:rPr dirty="0" err="1"/>
              <a:t>zespołach</a:t>
            </a:r>
            <a:r>
              <a:rPr dirty="0"/>
              <a:t> </a:t>
            </a:r>
            <a:r>
              <a:rPr dirty="0" err="1"/>
              <a:t>pracujących</a:t>
            </a:r>
            <a:r>
              <a:rPr dirty="0"/>
              <a:t> w </a:t>
            </a:r>
            <a:r>
              <a:rPr dirty="0" err="1"/>
              <a:t>danych</a:t>
            </a:r>
            <a:r>
              <a:rPr dirty="0"/>
              <a:t> </a:t>
            </a:r>
            <a:r>
              <a:rPr dirty="0" err="1"/>
              <a:t>procesach</a:t>
            </a:r>
            <a:r>
              <a:rPr dirty="0"/>
              <a:t>, jest </a:t>
            </a:r>
            <a:r>
              <a:rPr dirty="0" err="1"/>
              <a:t>najwyższy</a:t>
            </a:r>
            <a:r>
              <a:rPr dirty="0"/>
              <a:t> w </a:t>
            </a:r>
            <a:r>
              <a:rPr dirty="0" err="1"/>
              <a:t>reformach</a:t>
            </a:r>
            <a:r>
              <a:rPr dirty="0"/>
              <a:t> </a:t>
            </a:r>
            <a:r>
              <a:rPr dirty="0" err="1"/>
              <a:t>systemowych</a:t>
            </a:r>
            <a:r>
              <a:rPr dirty="0"/>
              <a:t>. </a:t>
            </a:r>
          </a:p>
          <a:p>
            <a:pPr>
              <a:lnSpc>
                <a:spcPct val="107000"/>
              </a:lnSpc>
              <a:defRPr sz="3200">
                <a:solidFill>
                  <a:srgbClr val="FF3399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dirty="0" err="1"/>
              <a:t>Pomimo</a:t>
            </a:r>
            <a:r>
              <a:rPr dirty="0"/>
              <a:t> </a:t>
            </a:r>
            <a:r>
              <a:rPr dirty="0" err="1"/>
              <a:t>braku</a:t>
            </a:r>
            <a:r>
              <a:rPr dirty="0"/>
              <a:t> </a:t>
            </a:r>
            <a:r>
              <a:rPr dirty="0" err="1"/>
              <a:t>uwarunkowań</a:t>
            </a:r>
            <a:r>
              <a:rPr dirty="0"/>
              <a:t> </a:t>
            </a:r>
            <a:r>
              <a:rPr dirty="0" err="1"/>
              <a:t>prawnych</a:t>
            </a:r>
            <a:r>
              <a:rPr dirty="0"/>
              <a:t>, w </a:t>
            </a:r>
            <a:r>
              <a:rPr dirty="0" err="1"/>
              <a:t>ostatnich</a:t>
            </a:r>
            <a:r>
              <a:rPr dirty="0"/>
              <a:t> 5 </a:t>
            </a:r>
            <a:r>
              <a:rPr dirty="0" err="1"/>
              <a:t>latach</a:t>
            </a:r>
            <a:r>
              <a:rPr dirty="0"/>
              <a:t> </a:t>
            </a:r>
            <a:r>
              <a:rPr dirty="0" err="1"/>
              <a:t>doszło</a:t>
            </a:r>
            <a:r>
              <a:rPr dirty="0"/>
              <a:t> do </a:t>
            </a:r>
            <a:r>
              <a:rPr dirty="0" err="1"/>
              <a:t>wzrostu</a:t>
            </a:r>
            <a:r>
              <a:rPr dirty="0"/>
              <a:t> </a:t>
            </a:r>
            <a:r>
              <a:rPr dirty="0" err="1"/>
              <a:t>zaangażowania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procesy</a:t>
            </a:r>
            <a:r>
              <a:rPr dirty="0"/>
              <a:t> </a:t>
            </a:r>
            <a:r>
              <a:rPr dirty="0" err="1"/>
              <a:t>polityki</a:t>
            </a:r>
            <a:r>
              <a:rPr dirty="0"/>
              <a:t> </a:t>
            </a:r>
            <a:r>
              <a:rPr dirty="0" err="1"/>
              <a:t>zdrowotnej</a:t>
            </a:r>
            <a:r>
              <a:rPr sz="3600" dirty="0"/>
              <a:t>.</a:t>
            </a:r>
          </a:p>
        </p:txBody>
      </p:sp>
      <p:sp>
        <p:nvSpPr>
          <p:cNvPr id="260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ole tekstowe 4"/>
          <p:cNvSpPr txBox="1"/>
          <p:nvPr/>
        </p:nvSpPr>
        <p:spPr>
          <a:xfrm>
            <a:off x="609599" y="2781300"/>
            <a:ext cx="14164342" cy="749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defRPr sz="3600">
                <a:solidFill>
                  <a:srgbClr val="333333"/>
                </a:solidFill>
                <a:latin typeface="SourceSansPro-Light"/>
                <a:ea typeface="SourceSansPro-Light"/>
                <a:cs typeface="SourceSansPro-Light"/>
                <a:sym typeface="SourceSansPro-Light"/>
              </a:defRPr>
            </a:pPr>
            <a:r>
              <a:t>Współpracę w zakresie działań rzeczniczych i kontaktów z administracją publiczną deklaruje </a:t>
            </a:r>
            <a:r>
              <a:rPr b="1">
                <a:solidFill>
                  <a:srgbClr val="FF3399"/>
                </a:solidFill>
              </a:rPr>
              <a:t>49%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t>podmiotów.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algn="ctr">
              <a:lnSpc>
                <a:spcPct val="107000"/>
              </a:lnSpc>
              <a:spcBef>
                <a:spcPts val="1200"/>
              </a:spcBef>
              <a:defRPr sz="3600" b="1">
                <a:solidFill>
                  <a:srgbClr val="FF3399"/>
                </a:solidFill>
                <a:latin typeface="SourceSansPro-Light"/>
                <a:ea typeface="SourceSansPro-Light"/>
                <a:cs typeface="SourceSansPro-Light"/>
                <a:sym typeface="SourceSansPro-Light"/>
              </a:defRPr>
            </a:pPr>
            <a:r>
              <a:t>43% </a:t>
            </a:r>
            <a:r>
              <a:rPr b="0">
                <a:solidFill>
                  <a:srgbClr val="333333"/>
                </a:solidFill>
              </a:rPr>
              <a:t>organizacji pacjentów deklaruje, że w ciągu dwóch ostatnich lat uczestniczyła w opracowywaniu lub konsultowaniu dokumentów przygotowywanych przez administrację centralną.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defRPr sz="3600">
                <a:solidFill>
                  <a:srgbClr val="00B0F0"/>
                </a:solidFill>
                <a:latin typeface="SourceSansPro-Light"/>
                <a:ea typeface="SourceSansPro-Light"/>
                <a:cs typeface="SourceSansPro-Light"/>
                <a:sym typeface="SourceSansPro-Light"/>
              </a:defRPr>
            </a:pPr>
            <a:endParaRPr b="0">
              <a:solidFill>
                <a:srgbClr val="333333"/>
              </a:solidFill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defRPr sz="3600" b="1">
                <a:solidFill>
                  <a:srgbClr val="FF3399"/>
                </a:solidFill>
              </a:defRPr>
            </a:pPr>
            <a:r>
              <a:t>38% </a:t>
            </a:r>
            <a:r>
              <a:rPr b="0">
                <a:solidFill>
                  <a:srgbClr val="333333"/>
                </a:solidFill>
              </a:rPr>
              <a:t>organizacji podaje, że nie brało udziału w takim procesie.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defRPr sz="3600">
                <a:solidFill>
                  <a:srgbClr val="333333"/>
                </a:solidFill>
              </a:defRPr>
            </a:pPr>
            <a:endParaRPr b="0">
              <a:solidFill>
                <a:srgbClr val="333333"/>
              </a:solidFill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defRPr sz="3600">
                <a:solidFill>
                  <a:srgbClr val="333333"/>
                </a:solidFill>
              </a:defRPr>
            </a:pPr>
            <a:r>
              <a:t> </a:t>
            </a:r>
            <a:r>
              <a:rPr b="1">
                <a:solidFill>
                  <a:srgbClr val="FF3399"/>
                </a:solidFill>
              </a:rPr>
              <a:t>19% </a:t>
            </a:r>
            <a:r>
              <a:t>nie pamięta czy to robiła, czy też nie.</a:t>
            </a:r>
          </a:p>
          <a:p>
            <a:pPr>
              <a:lnSpc>
                <a:spcPct val="107000"/>
              </a:lnSpc>
              <a:spcBef>
                <a:spcPts val="1200"/>
              </a:spcBef>
              <a:defRPr sz="3600">
                <a:solidFill>
                  <a:srgbClr val="333333"/>
                </a:solidFill>
                <a:latin typeface="SourceSansPro-Light"/>
                <a:ea typeface="SourceSansPro-Light"/>
                <a:cs typeface="SourceSansPro-Light"/>
                <a:sym typeface="SourceSansPro-Light"/>
              </a:defRPr>
            </a:pPr>
            <a:r>
              <a:t> </a:t>
            </a:r>
          </a:p>
        </p:txBody>
      </p:sp>
      <p:sp>
        <p:nvSpPr>
          <p:cNvPr id="263" name="pole tekstowe 6"/>
          <p:cNvSpPr txBox="1"/>
          <p:nvPr/>
        </p:nvSpPr>
        <p:spPr>
          <a:xfrm>
            <a:off x="1066799" y="495299"/>
            <a:ext cx="147066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solidFill>
                  <a:srgbClr val="0000FF"/>
                </a:solidFill>
              </a:defRPr>
            </a:pPr>
            <a:r>
              <a:t>CO JUŻ ROBIMY</a:t>
            </a:r>
          </a:p>
          <a:p>
            <a:pPr algn="ctr">
              <a:defRPr sz="4000" b="1">
                <a:solidFill>
                  <a:srgbClr val="0000FF"/>
                </a:solidFill>
              </a:defRPr>
            </a:pPr>
            <a:r>
              <a:t>DZIAŁANIA RZECZNICZE</a:t>
            </a:r>
          </a:p>
        </p:txBody>
      </p:sp>
      <p:sp>
        <p:nvSpPr>
          <p:cNvPr id="264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ole tekstowe 3"/>
          <p:cNvSpPr txBox="1"/>
          <p:nvPr/>
        </p:nvSpPr>
        <p:spPr>
          <a:xfrm>
            <a:off x="304799" y="249383"/>
            <a:ext cx="17524230" cy="105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400" b="1">
                <a:solidFill>
                  <a:srgbClr val="0000FF"/>
                </a:solidFill>
              </a:defRPr>
            </a:pPr>
            <a:r>
              <a:rPr dirty="0"/>
              <a:t>CO JUŻ ROBIMY</a:t>
            </a:r>
          </a:p>
          <a:p>
            <a:pPr algn="ctr">
              <a:defRPr sz="4000" b="1">
                <a:solidFill>
                  <a:srgbClr val="0000FF"/>
                </a:solidFill>
              </a:defRPr>
            </a:pPr>
            <a:r>
              <a:rPr dirty="0"/>
              <a:t>RADY ORGANIZACJI PACJENTÓW NA SZCZEBLU CENTRALNYM</a:t>
            </a:r>
          </a:p>
          <a:p>
            <a:pPr algn="ctr">
              <a:defRPr sz="4000" b="1">
                <a:solidFill>
                  <a:srgbClr val="0000FF"/>
                </a:solidFill>
              </a:defRPr>
            </a:pPr>
            <a:endParaRPr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Rada Organizacji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Rzeczniku</a:t>
            </a:r>
            <a:r>
              <a:rPr dirty="0"/>
              <a:t> Praw Pacjenta OGROMAN ROLA RZECZNIKA PRAW PACJENTA</a:t>
            </a:r>
          </a:p>
          <a:p>
            <a:pPr>
              <a:defRPr sz="2800"/>
            </a:pPr>
            <a:r>
              <a:rPr dirty="0"/>
              <a:t>    - Rada </a:t>
            </a:r>
            <a:r>
              <a:rPr dirty="0" err="1"/>
              <a:t>Naukowa</a:t>
            </a:r>
            <a:endParaRPr lang="pl-PL" dirty="0"/>
          </a:p>
          <a:p>
            <a:pPr>
              <a:defRPr sz="2800"/>
            </a:pPr>
            <a:endParaRPr dirty="0"/>
          </a:p>
          <a:p>
            <a:pPr marL="514350" indent="-514350">
              <a:buSzPct val="100000"/>
              <a:buFont typeface="Arial"/>
              <a:buChar char="•"/>
              <a:defRPr sz="2800"/>
            </a:pPr>
            <a:r>
              <a:rPr dirty="0"/>
              <a:t>Rada Organizacji Pacjentów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Ministrze</a:t>
            </a:r>
            <a:r>
              <a:rPr dirty="0"/>
              <a:t> Zdrowia; 15 </a:t>
            </a:r>
            <a:r>
              <a:rPr dirty="0" err="1"/>
              <a:t>osób</a:t>
            </a:r>
            <a:r>
              <a:rPr dirty="0"/>
              <a:t>, </a:t>
            </a:r>
            <a:r>
              <a:rPr dirty="0" err="1"/>
              <a:t>liderów</a:t>
            </a:r>
            <a:r>
              <a:rPr dirty="0"/>
              <a:t>, </a:t>
            </a:r>
            <a:r>
              <a:rPr dirty="0" err="1"/>
              <a:t>wybranych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Ministra Zdrowia</a:t>
            </a:r>
          </a:p>
          <a:p>
            <a:pPr marL="514350" indent="-514350">
              <a:buSzPct val="100000"/>
              <a:buFont typeface="Arial"/>
              <a:buChar char="•"/>
              <a:defRPr sz="2800"/>
            </a:pPr>
            <a:endParaRPr dirty="0"/>
          </a:p>
          <a:p>
            <a:pPr marL="514350" indent="-514350">
              <a:buSzPct val="100000"/>
              <a:buFont typeface="Arial"/>
              <a:buChar char="•"/>
              <a:defRPr sz="2800"/>
            </a:pPr>
            <a:r>
              <a:rPr dirty="0" err="1"/>
              <a:t>Przedstawicielka</a:t>
            </a:r>
            <a:r>
              <a:rPr dirty="0"/>
              <a:t> </a:t>
            </a:r>
            <a:r>
              <a:rPr dirty="0" err="1"/>
              <a:t>organizacji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Radzie</a:t>
            </a:r>
            <a:r>
              <a:rPr dirty="0"/>
              <a:t> NFZ Joanna </a:t>
            </a:r>
            <a:r>
              <a:rPr dirty="0" err="1"/>
              <a:t>Jończyk</a:t>
            </a:r>
            <a:r>
              <a:rPr dirty="0"/>
              <a:t>; </a:t>
            </a:r>
            <a:r>
              <a:rPr dirty="0" err="1"/>
              <a:t>bardzo</a:t>
            </a:r>
            <a:r>
              <a:rPr dirty="0"/>
              <a:t> </a:t>
            </a:r>
            <a:r>
              <a:rPr dirty="0" err="1"/>
              <a:t>wysokie</a:t>
            </a:r>
            <a:r>
              <a:rPr dirty="0"/>
              <a:t> </a:t>
            </a:r>
            <a:r>
              <a:rPr dirty="0" err="1"/>
              <a:t>kryteria</a:t>
            </a:r>
            <a:r>
              <a:rPr dirty="0"/>
              <a:t> </a:t>
            </a:r>
            <a:r>
              <a:rPr dirty="0" err="1"/>
              <a:t>kwalifikacji</a:t>
            </a:r>
            <a:endParaRPr dirty="0"/>
          </a:p>
          <a:p>
            <a:pPr>
              <a:defRPr sz="2800"/>
            </a:pPr>
            <a:endParaRPr dirty="0"/>
          </a:p>
          <a:p>
            <a:pPr marL="514350" indent="-514350">
              <a:buSzPct val="100000"/>
              <a:buFont typeface="Arial"/>
              <a:buChar char="•"/>
              <a:defRPr sz="2800"/>
            </a:pPr>
            <a:r>
              <a:rPr dirty="0" err="1"/>
              <a:t>Przedstawicielka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Krajowej</a:t>
            </a:r>
            <a:r>
              <a:rPr dirty="0"/>
              <a:t> </a:t>
            </a:r>
            <a:r>
              <a:rPr dirty="0" err="1"/>
              <a:t>Radzie</a:t>
            </a:r>
            <a:r>
              <a:rPr dirty="0"/>
              <a:t> Onkologii Krystyna Wechmann, </a:t>
            </a:r>
            <a:r>
              <a:rPr dirty="0" err="1"/>
              <a:t>desygnowana</a:t>
            </a:r>
            <a:r>
              <a:rPr dirty="0"/>
              <a:t> 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Rzecznika</a:t>
            </a:r>
            <a:r>
              <a:rPr dirty="0"/>
              <a:t> Praw Pacjenta, </a:t>
            </a:r>
            <a:r>
              <a:rPr dirty="0" err="1"/>
              <a:t>także</a:t>
            </a:r>
            <a:r>
              <a:rPr dirty="0"/>
              <a:t> </a:t>
            </a:r>
            <a:r>
              <a:rPr dirty="0" err="1"/>
              <a:t>przedstawicielka</a:t>
            </a:r>
            <a:r>
              <a:rPr dirty="0"/>
              <a:t> Rady ds. </a:t>
            </a:r>
            <a:r>
              <a:rPr dirty="0" err="1"/>
              <a:t>Ochrony</a:t>
            </a:r>
            <a:r>
              <a:rPr dirty="0"/>
              <a:t> Zdrowia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Prezydencie</a:t>
            </a:r>
            <a:r>
              <a:rPr dirty="0"/>
              <a:t> RP 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endParaRPr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/>
              <a:t>Przedstawiciel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</a:t>
            </a:r>
            <a:r>
              <a:rPr dirty="0" err="1"/>
              <a:t>Radzie</a:t>
            </a:r>
            <a:r>
              <a:rPr dirty="0"/>
              <a:t> Funduszu Medycznego – Stanisław Maćkowiak</a:t>
            </a:r>
          </a:p>
          <a:p>
            <a:pPr marL="428625" indent="-428625">
              <a:buSzPct val="100000"/>
              <a:buFont typeface="Arial"/>
              <a:buChar char="•"/>
              <a:defRPr sz="2800"/>
            </a:pPr>
            <a:endParaRPr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/>
              <a:t>Przedstawicielka</a:t>
            </a:r>
            <a:r>
              <a:rPr dirty="0"/>
              <a:t> </a:t>
            </a:r>
            <a:r>
              <a:rPr dirty="0" err="1"/>
              <a:t>pacjentów</a:t>
            </a:r>
            <a:r>
              <a:rPr dirty="0"/>
              <a:t> w Komisji </a:t>
            </a:r>
            <a:r>
              <a:rPr dirty="0" err="1"/>
              <a:t>Badań</a:t>
            </a:r>
            <a:r>
              <a:rPr dirty="0"/>
              <a:t> </a:t>
            </a:r>
            <a:r>
              <a:rPr dirty="0" err="1"/>
              <a:t>Bioetycznych</a:t>
            </a:r>
            <a:r>
              <a:rPr dirty="0"/>
              <a:t> ABM – Urszula Jaworska</a:t>
            </a:r>
            <a:endParaRPr lang="pl-PL"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endParaRPr lang="pl-PL"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lang="pl-PL" dirty="0"/>
              <a:t> Przedstawiciel pacjentów Radzie Agencji Badań Medycznych</a:t>
            </a:r>
            <a:endParaRPr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endParaRPr dirty="0"/>
          </a:p>
          <a:p>
            <a:pPr marL="428625" indent="-428625"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>
                <a:solidFill>
                  <a:srgbClr val="FF3399"/>
                </a:solidFill>
              </a:rPr>
              <a:t>Przedstawiciele</a:t>
            </a:r>
            <a:r>
              <a:rPr dirty="0">
                <a:solidFill>
                  <a:srgbClr val="FF3399"/>
                </a:solidFill>
              </a:rPr>
              <a:t> </a:t>
            </a:r>
            <a:r>
              <a:rPr dirty="0" err="1">
                <a:solidFill>
                  <a:srgbClr val="FF3399"/>
                </a:solidFill>
              </a:rPr>
              <a:t>pacjentów</a:t>
            </a:r>
            <a:r>
              <a:rPr dirty="0">
                <a:solidFill>
                  <a:srgbClr val="FF3399"/>
                </a:solidFill>
              </a:rPr>
              <a:t> w </a:t>
            </a:r>
            <a:r>
              <a:rPr dirty="0" err="1">
                <a:solidFill>
                  <a:srgbClr val="FF3399"/>
                </a:solidFill>
              </a:rPr>
              <a:t>Zespołach</a:t>
            </a:r>
            <a:r>
              <a:rPr dirty="0">
                <a:solidFill>
                  <a:srgbClr val="FF3399"/>
                </a:solidFill>
              </a:rPr>
              <a:t> </a:t>
            </a:r>
            <a:r>
              <a:rPr dirty="0" err="1">
                <a:solidFill>
                  <a:srgbClr val="FF3399"/>
                </a:solidFill>
              </a:rPr>
              <a:t>Koordynacyjnych</a:t>
            </a:r>
            <a:r>
              <a:rPr dirty="0">
                <a:solidFill>
                  <a:srgbClr val="FF3399"/>
                </a:solidFill>
              </a:rPr>
              <a:t> ds. </a:t>
            </a:r>
            <a:r>
              <a:rPr dirty="0" err="1">
                <a:solidFill>
                  <a:srgbClr val="FF3399"/>
                </a:solidFill>
              </a:rPr>
              <a:t>Programów</a:t>
            </a:r>
            <a:r>
              <a:rPr dirty="0">
                <a:solidFill>
                  <a:srgbClr val="FF3399"/>
                </a:solidFill>
              </a:rPr>
              <a:t> </a:t>
            </a:r>
            <a:r>
              <a:rPr dirty="0" err="1">
                <a:solidFill>
                  <a:srgbClr val="FF3399"/>
                </a:solidFill>
              </a:rPr>
              <a:t>Lekowych</a:t>
            </a:r>
            <a:endParaRPr lang="pl-PL" dirty="0">
              <a:solidFill>
                <a:srgbClr val="FF3399"/>
              </a:solidFill>
            </a:endParaRPr>
          </a:p>
          <a:p>
            <a:pPr marL="428625" indent="-428625">
              <a:buSzPct val="100000"/>
              <a:buFont typeface="Arial"/>
              <a:buChar char="•"/>
              <a:defRPr sz="2800"/>
            </a:pPr>
            <a:endParaRPr dirty="0">
              <a:solidFill>
                <a:srgbClr val="FF3399"/>
              </a:solidFill>
            </a:endParaRPr>
          </a:p>
        </p:txBody>
      </p:sp>
      <p:sp>
        <p:nvSpPr>
          <p:cNvPr id="267" name="Freeform 3"/>
          <p:cNvSpPr/>
          <p:nvPr/>
        </p:nvSpPr>
        <p:spPr>
          <a:xfrm>
            <a:off x="16535400" y="9105899"/>
            <a:ext cx="1447801" cy="10375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seta">
  <a:themeElements>
    <a:clrScheme name="Fas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000FF"/>
      </a:hlink>
      <a:folHlink>
        <a:srgbClr val="FF00FF"/>
      </a:folHlink>
    </a:clrScheme>
    <a:fontScheme name="Faset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seta">
  <a:themeElements>
    <a:clrScheme name="Fas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000FF"/>
      </a:hlink>
      <a:folHlink>
        <a:srgbClr val="FF00FF"/>
      </a:folHlink>
    </a:clrScheme>
    <a:fontScheme name="Faset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Niestandardowy</PresentationFormat>
  <Paragraphs>159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Trebuchet MS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Aleksandra Rudnicka</cp:lastModifiedBy>
  <cp:revision>1</cp:revision>
  <dcterms:modified xsi:type="dcterms:W3CDTF">2024-04-12T05:09:31Z</dcterms:modified>
</cp:coreProperties>
</file>